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1" r:id="rId2"/>
    <p:sldId id="379" r:id="rId3"/>
    <p:sldId id="376" r:id="rId4"/>
    <p:sldId id="380" r:id="rId5"/>
    <p:sldId id="375" r:id="rId6"/>
    <p:sldId id="381" r:id="rId7"/>
    <p:sldId id="374" r:id="rId8"/>
    <p:sldId id="377" r:id="rId9"/>
    <p:sldId id="392" r:id="rId10"/>
    <p:sldId id="360" r:id="rId11"/>
    <p:sldId id="361" r:id="rId12"/>
    <p:sldId id="390" r:id="rId13"/>
    <p:sldId id="394" r:id="rId14"/>
    <p:sldId id="391" r:id="rId15"/>
    <p:sldId id="393" r:id="rId16"/>
    <p:sldId id="398" r:id="rId17"/>
    <p:sldId id="395" r:id="rId18"/>
    <p:sldId id="396" r:id="rId19"/>
    <p:sldId id="362" r:id="rId20"/>
    <p:sldId id="397" r:id="rId21"/>
    <p:sldId id="399" r:id="rId22"/>
    <p:sldId id="364" r:id="rId23"/>
    <p:sldId id="401" r:id="rId24"/>
    <p:sldId id="402" r:id="rId25"/>
    <p:sldId id="365" r:id="rId26"/>
    <p:sldId id="366" r:id="rId27"/>
    <p:sldId id="368" r:id="rId28"/>
    <p:sldId id="367" r:id="rId29"/>
    <p:sldId id="403" r:id="rId30"/>
    <p:sldId id="369" r:id="rId31"/>
    <p:sldId id="386" r:id="rId32"/>
    <p:sldId id="400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611" autoAdjust="0"/>
  </p:normalViewPr>
  <p:slideViewPr>
    <p:cSldViewPr>
      <p:cViewPr varScale="1">
        <p:scale>
          <a:sx n="84" d="100"/>
          <a:sy n="84" d="100"/>
        </p:scale>
        <p:origin x="-1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6044CED0-A060-4C24-A32C-F1EF48C74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F46F4-591F-4F27-8BA0-661956C8958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FF247-B82A-43DB-B2B2-000063965F7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6BA60-D0BB-444F-839E-9F95F3B967A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C886B-0286-42AB-AD77-ADA749950B9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816EF-AC82-4B2E-9506-163BBE1EF4A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BF4EE-6F44-432B-B51F-06029B12A47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369A0-E859-4C62-A8A2-5AECB2AE2BE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27DF5-6E6A-41A4-8AD1-5DDA46612D4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F5348-73AA-4AAB-85DB-2C1A94ED0EE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6A977-7346-4EA0-A8A6-687D1B614F6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D6001-2943-4486-A282-1AE15C0CE12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5174B-7B49-4369-A5D7-25B084A2746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EABCF-6AAF-45EB-965C-540DC8FC7570}" type="slidenum">
              <a:rPr lang="en-US"/>
              <a:pPr/>
              <a:t>21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D33E2-7987-49AD-B4E7-D255B7F975D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2347A-5F46-45E5-8E7B-F85D97F08C9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7170F-5B31-4437-A147-15E1A0D9ED5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DA388-14FF-49C5-985B-4C93F2E3132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11BD1-ACBE-46A8-B5E4-DA0A163B736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49B5-D081-4E9F-896F-B465311E66A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57F81-7C96-4352-B008-AA94301ABCD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1E24B-B210-4199-99C9-77E0496A3E5F}" type="slidenum">
              <a:rPr lang="en-US"/>
              <a:pPr/>
              <a:t>32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09751-2CD0-459D-938F-2450AB7B4BD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0A531-151A-4041-BEFF-940769406AF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E09C4-5CD2-45A8-BEBC-F8F17DF4AC0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B6241-4B60-4B76-864C-4AF382F4B6C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D708D-DA8B-47EF-B639-3A6F21A78ED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35D07-7AC3-4A30-ADB9-1C87A6A2E2B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6D83-6891-4969-B92B-55A456B99F9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5310-7465-4F34-9956-D2C203EE7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D5C9-4B7A-4DCB-A8DF-3D72FDF9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27A8-71D3-45E0-9FF0-CF9175F4E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FA13-6AD5-49D5-B806-C0C2FF021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A33-6A1B-48D7-877E-7536D348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DF67-6E68-44A4-9036-14D32FD63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58AD-21AE-464C-9F71-7891DCDA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D5A8-B38E-4180-8F99-FCFE83D1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F89B-69A2-48EB-99D8-A2FD80D7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7951-58AA-43E0-A20B-949B084B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A1F7-5879-442F-9957-80CA1B20D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3D70-47CB-497E-B463-B61EEC0A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5341-5431-477D-A769-72853DC5E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379BB17-3B5E-47A5-A408-C163DD9FA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Arial" pitchFamily="34" charset="0"/>
              </a:rPr>
              <a:t>Biology 323</a:t>
            </a:r>
          </a:p>
          <a:p>
            <a:r>
              <a:rPr lang="en-US" sz="2000" b="1" i="1">
                <a:latin typeface="Arial" pitchFamily="34" charset="0"/>
              </a:rPr>
              <a:t>Human Anatomy for Biology Majors</a:t>
            </a:r>
          </a:p>
          <a:p>
            <a:r>
              <a:rPr lang="en-US" sz="2000" b="1" i="1">
                <a:latin typeface="Arial" pitchFamily="34" charset="0"/>
              </a:rPr>
              <a:t>Lecture 14</a:t>
            </a:r>
          </a:p>
          <a:p>
            <a:r>
              <a:rPr lang="en-US" sz="2000" b="1" i="1">
                <a:latin typeface="Arial" pitchFamily="34" charset="0"/>
              </a:rPr>
              <a:t>Dr. Stuart S. Sumida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Arial" pitchFamily="34" charset="0"/>
              </a:rPr>
              <a:t>Development and Structure, of the Excretory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257800" y="381000"/>
            <a:ext cx="3886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Recall BASIC KIDNEY</a:t>
            </a:r>
            <a:r>
              <a:rPr lang="en-US" sz="4400">
                <a:solidFill>
                  <a:srgbClr val="66FF33"/>
                </a:solidFill>
              </a:rPr>
              <a:t> </a:t>
            </a:r>
            <a:r>
              <a:rPr lang="en-US" sz="4400"/>
              <a:t>STRUCTURE</a:t>
            </a:r>
            <a:endParaRPr lang="en-US"/>
          </a:p>
        </p:txBody>
      </p:sp>
      <p:pic>
        <p:nvPicPr>
          <p:cNvPr id="11267" name="Picture 3" descr="kid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7910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4325" y="3241675"/>
            <a:ext cx="37496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Note: Large vessels usually ventral to ureter exit.</a:t>
            </a:r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3352800" y="4572000"/>
            <a:ext cx="2133600" cy="838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dn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0" y="-22225"/>
            <a:ext cx="4252913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kidney&amp;diaph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19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2667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Paired retroperitoneal organ of excretion and endocrine gland</a:t>
            </a:r>
          </a:p>
          <a:p>
            <a:pPr>
              <a:spcBef>
                <a:spcPct val="50000"/>
              </a:spcBef>
            </a:pPr>
            <a:endParaRPr lang="en-US" sz="18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Inferior to liver and spleen, lateral to psoas major mm.</a:t>
            </a:r>
          </a:p>
          <a:p>
            <a:pPr>
              <a:spcBef>
                <a:spcPct val="50000"/>
              </a:spcBef>
            </a:pPr>
            <a:endParaRPr lang="en-US" sz="18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Connected by ureters to urinary bladder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bdomen -- kidney in situ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3209" t="-562" r="-4089"/>
          <a:stretch>
            <a:fillRect/>
          </a:stretch>
        </p:blipFill>
        <p:spPr bwMode="auto">
          <a:xfrm>
            <a:off x="3505200" y="304800"/>
            <a:ext cx="5638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200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Paired renal arteries from abdominal aorta</a:t>
            </a:r>
            <a:r>
              <a:rPr lang="en-US" sz="1800" b="1">
                <a:latin typeface="Arial" pitchFamily="34" charset="0"/>
              </a:rPr>
              <a:t> </a:t>
            </a:r>
          </a:p>
          <a:p>
            <a:endParaRPr lang="en-US" sz="1800">
              <a:latin typeface="Arial" pitchFamily="34" charset="0"/>
            </a:endParaRPr>
          </a:p>
          <a:p>
            <a:endParaRPr lang="en-US" sz="18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800" b="1">
                <a:latin typeface="Arial" pitchFamily="34" charset="0"/>
              </a:rPr>
              <a:t>Paired renal veins to IVC</a:t>
            </a:r>
            <a:endParaRPr lang="en-US" sz="180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1800" b="1">
                <a:latin typeface="Arial" pitchFamily="34" charset="0"/>
              </a:rPr>
              <a:t>Note long left renal vein to IVC</a:t>
            </a:r>
          </a:p>
          <a:p>
            <a:pPr lvl="1">
              <a:buFontTx/>
              <a:buChar char="•"/>
            </a:pPr>
            <a:endParaRPr lang="en-US" sz="1800" b="1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sz="1800" b="1">
                <a:latin typeface="Arial" pitchFamily="34" charset="0"/>
              </a:rPr>
              <a:t>Note that it receives suprarenal and gonadal veins.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Developmental basis of adult kidney/ CONSEQUENCES OF DEVELOPMENT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066800" y="59436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Symbol" pitchFamily="18" charset="2"/>
              <a:buNone/>
              <a:tabLst>
                <a:tab pos="914400" algn="l"/>
              </a:tabLst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Lobulation of kidney in term fetus</a:t>
            </a:r>
          </a:p>
        </p:txBody>
      </p:sp>
      <p:pic>
        <p:nvPicPr>
          <p:cNvPr id="15364" name="Picture 4" descr="fetal kidney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33400" y="685800"/>
            <a:ext cx="77724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Developmental basis of adult kidney/ ANOMALIES EXPLAINED BY DEVELOPMENTAL MIGRATION</a:t>
            </a:r>
          </a:p>
        </p:txBody>
      </p:sp>
      <p:pic>
        <p:nvPicPr>
          <p:cNvPr id="234499" name="Picture 3" descr="kidney-rib 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"/>
            <a:ext cx="4800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pitchFamily="34" charset="0"/>
              </a:rPr>
              <a:t> </a:t>
            </a:r>
            <a:r>
              <a:rPr lang="en-US" sz="1800" b="1">
                <a:latin typeface="Arial" pitchFamily="34" charset="0"/>
              </a:rPr>
              <a:t>Normally</a:t>
            </a:r>
            <a:r>
              <a:rPr lang="en-US" sz="1800">
                <a:latin typeface="Arial" pitchFamily="34" charset="0"/>
              </a:rPr>
              <a:t> </a:t>
            </a:r>
            <a:r>
              <a:rPr lang="en-US" sz="1800" b="1">
                <a:latin typeface="Arial" pitchFamily="34" charset="0"/>
              </a:rPr>
              <a:t>left superior pole of kidney higher than right [11th rib versus 11th inter-costal space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" y="22860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b="1" u="sng">
                <a:latin typeface="Arial" pitchFamily="34" charset="0"/>
              </a:rPr>
              <a:t>Defects of ascension</a:t>
            </a:r>
            <a:r>
              <a:rPr lang="en-US" sz="1800" b="1">
                <a:latin typeface="Arial" pitchFamily="34" charset="0"/>
              </a:rPr>
              <a:t>:</a:t>
            </a:r>
          </a:p>
          <a:p>
            <a:pPr lvl="2">
              <a:buFontTx/>
              <a:buChar char="•"/>
            </a:pPr>
            <a:r>
              <a:rPr lang="en-US" sz="1800">
                <a:latin typeface="Arial" pitchFamily="34" charset="0"/>
              </a:rPr>
              <a:t>Pelvic kidney &amp; “horseshoe kidney”</a:t>
            </a:r>
          </a:p>
          <a:p>
            <a:pPr lvl="2">
              <a:buFontTx/>
              <a:buChar char="•"/>
            </a:pPr>
            <a:r>
              <a:rPr lang="en-US" sz="1800">
                <a:latin typeface="Arial" pitchFamily="34" charset="0"/>
              </a:rPr>
              <a:t>Accessory renal arteries</a:t>
            </a:r>
          </a:p>
        </p:txBody>
      </p:sp>
      <p:pic>
        <p:nvPicPr>
          <p:cNvPr id="16390" name="Picture 6" descr="horseshoe kidney axial 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11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o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038600"/>
            <a:ext cx="1924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:\My Documents\My Pictures\kidneys-m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4502150" cy="5867400"/>
          </a:xfrm>
          <a:prstGeom prst="rect">
            <a:avLst/>
          </a:prstGeom>
          <a:noFill/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181600" y="879475"/>
            <a:ext cx="3962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KIDNEYS ARE RETROPERITONEAL!!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(They do move a reasonable amount when you breathe.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This is why they can REALLY hurt when they have problems.  Retroperitoneal pain can be extreme.)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igney capsule in x -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7724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77000" y="3886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Psoas major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3-D relationships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npo000f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500563" cy="579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315200" cy="533400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rgbClr val="FFFFFF"/>
                </a:solidFill>
              </a:rPr>
              <a:t>Kidney /FASCIAL COMPARTMENTS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327275"/>
            <a:ext cx="3598863" cy="3671888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Diaphragm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Suprarenal gland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FFCC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CC6600"/>
                </a:solidFill>
              </a:rPr>
              <a:t>Kidney</a:t>
            </a:r>
          </a:p>
          <a:p>
            <a:pPr eaLnBrk="1" hangingPunct="1">
              <a:buFontTx/>
              <a:buNone/>
            </a:pPr>
            <a:endParaRPr lang="en-US" sz="2400" smtClean="0">
              <a:solidFill>
                <a:srgbClr val="CC66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33CC33"/>
                </a:solidFill>
              </a:rPr>
              <a:t>Parietal peritoneum</a:t>
            </a:r>
            <a:endParaRPr lang="en-US" sz="2800" smtClean="0">
              <a:solidFill>
                <a:srgbClr val="33CC33"/>
              </a:solidFill>
            </a:endParaRPr>
          </a:p>
        </p:txBody>
      </p:sp>
      <p:sp>
        <p:nvSpPr>
          <p:cNvPr id="237573" name="Freeform 5"/>
          <p:cNvSpPr>
            <a:spLocks/>
          </p:cNvSpPr>
          <p:nvPr/>
        </p:nvSpPr>
        <p:spPr bwMode="auto">
          <a:xfrm>
            <a:off x="5592763" y="1204913"/>
            <a:ext cx="2684462" cy="2252662"/>
          </a:xfrm>
          <a:custGeom>
            <a:avLst/>
            <a:gdLst>
              <a:gd name="T0" fmla="*/ 17 w 1691"/>
              <a:gd name="T1" fmla="*/ 1419 h 1419"/>
              <a:gd name="T2" fmla="*/ 41 w 1691"/>
              <a:gd name="T3" fmla="*/ 819 h 1419"/>
              <a:gd name="T4" fmla="*/ 263 w 1691"/>
              <a:gd name="T5" fmla="*/ 459 h 1419"/>
              <a:gd name="T6" fmla="*/ 749 w 1691"/>
              <a:gd name="T7" fmla="*/ 212 h 1419"/>
              <a:gd name="T8" fmla="*/ 1380 w 1691"/>
              <a:gd name="T9" fmla="*/ 34 h 1419"/>
              <a:gd name="T10" fmla="*/ 1691 w 1691"/>
              <a:gd name="T11" fmla="*/ 9 h 1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1"/>
              <a:gd name="T19" fmla="*/ 0 h 1419"/>
              <a:gd name="T20" fmla="*/ 1691 w 1691"/>
              <a:gd name="T21" fmla="*/ 1419 h 1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1" h="1419">
                <a:moveTo>
                  <a:pt x="17" y="1419"/>
                </a:moveTo>
                <a:cubicBezTo>
                  <a:pt x="21" y="1319"/>
                  <a:pt x="0" y="979"/>
                  <a:pt x="41" y="819"/>
                </a:cubicBezTo>
                <a:cubicBezTo>
                  <a:pt x="82" y="659"/>
                  <a:pt x="145" y="560"/>
                  <a:pt x="263" y="459"/>
                </a:cubicBezTo>
                <a:cubicBezTo>
                  <a:pt x="381" y="358"/>
                  <a:pt x="563" y="283"/>
                  <a:pt x="749" y="212"/>
                </a:cubicBezTo>
                <a:cubicBezTo>
                  <a:pt x="935" y="141"/>
                  <a:pt x="1223" y="68"/>
                  <a:pt x="1380" y="34"/>
                </a:cubicBezTo>
                <a:cubicBezTo>
                  <a:pt x="1537" y="0"/>
                  <a:pt x="1626" y="14"/>
                  <a:pt x="1691" y="9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Freeform 6"/>
          <p:cNvSpPr>
            <a:spLocks/>
          </p:cNvSpPr>
          <p:nvPr/>
        </p:nvSpPr>
        <p:spPr bwMode="auto">
          <a:xfrm>
            <a:off x="6038850" y="2819400"/>
            <a:ext cx="590550" cy="638175"/>
          </a:xfrm>
          <a:custGeom>
            <a:avLst/>
            <a:gdLst>
              <a:gd name="T0" fmla="*/ 372 w 372"/>
              <a:gd name="T1" fmla="*/ 402 h 402"/>
              <a:gd name="T2" fmla="*/ 282 w 372"/>
              <a:gd name="T3" fmla="*/ 354 h 402"/>
              <a:gd name="T4" fmla="*/ 210 w 372"/>
              <a:gd name="T5" fmla="*/ 312 h 402"/>
              <a:gd name="T6" fmla="*/ 96 w 372"/>
              <a:gd name="T7" fmla="*/ 294 h 402"/>
              <a:gd name="T8" fmla="*/ 54 w 372"/>
              <a:gd name="T9" fmla="*/ 138 h 402"/>
              <a:gd name="T10" fmla="*/ 0 w 372"/>
              <a:gd name="T11" fmla="*/ 18 h 402"/>
              <a:gd name="T12" fmla="*/ 56 w 372"/>
              <a:gd name="T13" fmla="*/ 0 h 402"/>
              <a:gd name="T14" fmla="*/ 192 w 372"/>
              <a:gd name="T15" fmla="*/ 102 h 402"/>
              <a:gd name="T16" fmla="*/ 348 w 372"/>
              <a:gd name="T17" fmla="*/ 264 h 402"/>
              <a:gd name="T18" fmla="*/ 372 w 372"/>
              <a:gd name="T19" fmla="*/ 402 h 4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2"/>
              <a:gd name="T31" fmla="*/ 0 h 402"/>
              <a:gd name="T32" fmla="*/ 372 w 372"/>
              <a:gd name="T33" fmla="*/ 402 h 4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2" h="402">
                <a:moveTo>
                  <a:pt x="372" y="402"/>
                </a:moveTo>
                <a:lnTo>
                  <a:pt x="282" y="354"/>
                </a:lnTo>
                <a:lnTo>
                  <a:pt x="210" y="312"/>
                </a:lnTo>
                <a:lnTo>
                  <a:pt x="96" y="294"/>
                </a:lnTo>
                <a:lnTo>
                  <a:pt x="54" y="138"/>
                </a:lnTo>
                <a:lnTo>
                  <a:pt x="0" y="18"/>
                </a:lnTo>
                <a:lnTo>
                  <a:pt x="56" y="0"/>
                </a:lnTo>
                <a:lnTo>
                  <a:pt x="192" y="102"/>
                </a:lnTo>
                <a:lnTo>
                  <a:pt x="348" y="264"/>
                </a:lnTo>
                <a:lnTo>
                  <a:pt x="372" y="402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5" name="Freeform 7"/>
          <p:cNvSpPr>
            <a:spLocks/>
          </p:cNvSpPr>
          <p:nvPr/>
        </p:nvSpPr>
        <p:spPr bwMode="auto">
          <a:xfrm>
            <a:off x="5992813" y="3359150"/>
            <a:ext cx="841375" cy="1689100"/>
          </a:xfrm>
          <a:custGeom>
            <a:avLst/>
            <a:gdLst>
              <a:gd name="T0" fmla="*/ 346 w 530"/>
              <a:gd name="T1" fmla="*/ 1051 h 1064"/>
              <a:gd name="T2" fmla="*/ 443 w 530"/>
              <a:gd name="T3" fmla="*/ 980 h 1064"/>
              <a:gd name="T4" fmla="*/ 515 w 530"/>
              <a:gd name="T5" fmla="*/ 788 h 1064"/>
              <a:gd name="T6" fmla="*/ 524 w 530"/>
              <a:gd name="T7" fmla="*/ 544 h 1064"/>
              <a:gd name="T8" fmla="*/ 515 w 530"/>
              <a:gd name="T9" fmla="*/ 332 h 1064"/>
              <a:gd name="T10" fmla="*/ 431 w 530"/>
              <a:gd name="T11" fmla="*/ 110 h 1064"/>
              <a:gd name="T12" fmla="*/ 329 w 530"/>
              <a:gd name="T13" fmla="*/ 38 h 1064"/>
              <a:gd name="T14" fmla="*/ 221 w 530"/>
              <a:gd name="T15" fmla="*/ 2 h 1064"/>
              <a:gd name="T16" fmla="*/ 113 w 530"/>
              <a:gd name="T17" fmla="*/ 23 h 1064"/>
              <a:gd name="T18" fmla="*/ 41 w 530"/>
              <a:gd name="T19" fmla="*/ 110 h 1064"/>
              <a:gd name="T20" fmla="*/ 5 w 530"/>
              <a:gd name="T21" fmla="*/ 260 h 1064"/>
              <a:gd name="T22" fmla="*/ 23 w 530"/>
              <a:gd name="T23" fmla="*/ 524 h 1064"/>
              <a:gd name="T24" fmla="*/ 143 w 530"/>
              <a:gd name="T25" fmla="*/ 932 h 1064"/>
              <a:gd name="T26" fmla="*/ 287 w 530"/>
              <a:gd name="T27" fmla="*/ 1064 h 1064"/>
              <a:gd name="T28" fmla="*/ 346 w 530"/>
              <a:gd name="T29" fmla="*/ 1051 h 10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0"/>
              <a:gd name="T46" fmla="*/ 0 h 1064"/>
              <a:gd name="T47" fmla="*/ 530 w 530"/>
              <a:gd name="T48" fmla="*/ 1064 h 10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0" h="1064">
                <a:moveTo>
                  <a:pt x="346" y="1051"/>
                </a:moveTo>
                <a:cubicBezTo>
                  <a:pt x="383" y="1028"/>
                  <a:pt x="415" y="1024"/>
                  <a:pt x="443" y="980"/>
                </a:cubicBezTo>
                <a:cubicBezTo>
                  <a:pt x="471" y="936"/>
                  <a:pt x="502" y="861"/>
                  <a:pt x="515" y="788"/>
                </a:cubicBezTo>
                <a:cubicBezTo>
                  <a:pt x="528" y="715"/>
                  <a:pt x="524" y="620"/>
                  <a:pt x="524" y="544"/>
                </a:cubicBezTo>
                <a:cubicBezTo>
                  <a:pt x="524" y="468"/>
                  <a:pt x="530" y="404"/>
                  <a:pt x="515" y="332"/>
                </a:cubicBezTo>
                <a:cubicBezTo>
                  <a:pt x="500" y="260"/>
                  <a:pt x="462" y="159"/>
                  <a:pt x="431" y="110"/>
                </a:cubicBezTo>
                <a:lnTo>
                  <a:pt x="329" y="38"/>
                </a:lnTo>
                <a:lnTo>
                  <a:pt x="221" y="2"/>
                </a:lnTo>
                <a:cubicBezTo>
                  <a:pt x="185" y="0"/>
                  <a:pt x="143" y="5"/>
                  <a:pt x="113" y="23"/>
                </a:cubicBezTo>
                <a:cubicBezTo>
                  <a:pt x="83" y="41"/>
                  <a:pt x="59" y="70"/>
                  <a:pt x="41" y="110"/>
                </a:cubicBezTo>
                <a:cubicBezTo>
                  <a:pt x="23" y="150"/>
                  <a:pt x="8" y="191"/>
                  <a:pt x="5" y="260"/>
                </a:cubicBezTo>
                <a:cubicBezTo>
                  <a:pt x="2" y="329"/>
                  <a:pt x="0" y="412"/>
                  <a:pt x="23" y="524"/>
                </a:cubicBezTo>
                <a:cubicBezTo>
                  <a:pt x="46" y="636"/>
                  <a:pt x="99" y="842"/>
                  <a:pt x="143" y="932"/>
                </a:cubicBezTo>
                <a:cubicBezTo>
                  <a:pt x="187" y="1022"/>
                  <a:pt x="253" y="1044"/>
                  <a:pt x="287" y="1064"/>
                </a:cubicBezTo>
                <a:lnTo>
                  <a:pt x="346" y="1051"/>
                </a:lnTo>
                <a:close/>
              </a:path>
            </a:pathLst>
          </a:custGeom>
          <a:solidFill>
            <a:srgbClr val="CC6600">
              <a:alpha val="50195"/>
            </a:srgbClr>
          </a:solidFill>
          <a:ln w="381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Freeform 8"/>
          <p:cNvSpPr>
            <a:spLocks/>
          </p:cNvSpPr>
          <p:nvPr/>
        </p:nvSpPr>
        <p:spPr bwMode="auto">
          <a:xfrm>
            <a:off x="6591300" y="3162300"/>
            <a:ext cx="520700" cy="3433763"/>
          </a:xfrm>
          <a:custGeom>
            <a:avLst/>
            <a:gdLst>
              <a:gd name="T0" fmla="*/ 0 w 328"/>
              <a:gd name="T1" fmla="*/ 0 h 2163"/>
              <a:gd name="T2" fmla="*/ 252 w 328"/>
              <a:gd name="T3" fmla="*/ 360 h 2163"/>
              <a:gd name="T4" fmla="*/ 324 w 328"/>
              <a:gd name="T5" fmla="*/ 750 h 2163"/>
              <a:gd name="T6" fmla="*/ 278 w 328"/>
              <a:gd name="T7" fmla="*/ 998 h 2163"/>
              <a:gd name="T8" fmla="*/ 182 w 328"/>
              <a:gd name="T9" fmla="*/ 1286 h 2163"/>
              <a:gd name="T10" fmla="*/ 127 w 328"/>
              <a:gd name="T11" fmla="*/ 1711 h 2163"/>
              <a:gd name="T12" fmla="*/ 278 w 328"/>
              <a:gd name="T13" fmla="*/ 2163 h 2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8"/>
              <a:gd name="T22" fmla="*/ 0 h 2163"/>
              <a:gd name="T23" fmla="*/ 328 w 328"/>
              <a:gd name="T24" fmla="*/ 2163 h 2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8" h="2163">
                <a:moveTo>
                  <a:pt x="0" y="0"/>
                </a:moveTo>
                <a:lnTo>
                  <a:pt x="252" y="360"/>
                </a:lnTo>
                <a:cubicBezTo>
                  <a:pt x="306" y="485"/>
                  <a:pt x="320" y="644"/>
                  <a:pt x="324" y="750"/>
                </a:cubicBezTo>
                <a:cubicBezTo>
                  <a:pt x="328" y="856"/>
                  <a:pt x="302" y="909"/>
                  <a:pt x="278" y="998"/>
                </a:cubicBezTo>
                <a:cubicBezTo>
                  <a:pt x="254" y="1087"/>
                  <a:pt x="207" y="1167"/>
                  <a:pt x="182" y="1286"/>
                </a:cubicBezTo>
                <a:cubicBezTo>
                  <a:pt x="157" y="1405"/>
                  <a:pt x="111" y="1565"/>
                  <a:pt x="127" y="1711"/>
                </a:cubicBezTo>
                <a:lnTo>
                  <a:pt x="278" y="2163"/>
                </a:ln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build="p" autoUpdateAnimBg="0"/>
      <p:bldP spid="237573" grpId="0" animBg="1"/>
      <p:bldP spid="237574" grpId="0" animBg="1"/>
      <p:bldP spid="237575" grpId="0" animBg="1"/>
      <p:bldP spid="2375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idney-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1475"/>
            <a:ext cx="45243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70525" y="628650"/>
            <a:ext cx="36734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KIDNEY IN SECTION:</a:t>
            </a:r>
          </a:p>
          <a:p>
            <a:endParaRPr lang="en-US" sz="3200"/>
          </a:p>
          <a:p>
            <a:r>
              <a:rPr lang="en-US" sz="3200"/>
              <a:t>Outer CORTEX</a:t>
            </a:r>
          </a:p>
          <a:p>
            <a:endParaRPr lang="en-US" sz="3200"/>
          </a:p>
          <a:p>
            <a:r>
              <a:rPr lang="en-US" sz="3200"/>
              <a:t>Inner MEDULLA</a:t>
            </a:r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4038600" y="1447800"/>
            <a:ext cx="1447800" cy="914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3733800" y="2362200"/>
            <a:ext cx="1676400" cy="99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ephrot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381000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/ </a:t>
            </a:r>
            <a:r>
              <a:rPr lang="en-US" sz="2000" b="1" smtClean="0">
                <a:solidFill>
                  <a:schemeClr val="tx1"/>
                </a:solidFill>
              </a:rPr>
              <a:t>Kidney /INTERNAL MORPHOLOGY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533400"/>
            <a:ext cx="2667000" cy="9144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sz="2000" b="1" smtClean="0"/>
              <a:t>Cortex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000" b="1" smtClean="0"/>
              <a:t>Medulla</a:t>
            </a:r>
          </a:p>
        </p:txBody>
      </p:sp>
      <p:pic>
        <p:nvPicPr>
          <p:cNvPr id="20484" name="Picture 4" descr="kidney interi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447800"/>
            <a:ext cx="4257675" cy="5105400"/>
          </a:xfrm>
          <a:noFill/>
        </p:spPr>
      </p:pic>
      <p:pic>
        <p:nvPicPr>
          <p:cNvPr id="20485" name="Picture 5" descr="1kid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reeform 6"/>
          <p:cNvSpPr>
            <a:spLocks/>
          </p:cNvSpPr>
          <p:nvPr/>
        </p:nvSpPr>
        <p:spPr bwMode="auto">
          <a:xfrm>
            <a:off x="1282700" y="1498600"/>
            <a:ext cx="3035300" cy="4711700"/>
          </a:xfrm>
          <a:custGeom>
            <a:avLst/>
            <a:gdLst>
              <a:gd name="T0" fmla="*/ 776 w 1912"/>
              <a:gd name="T1" fmla="*/ 976 h 2968"/>
              <a:gd name="T2" fmla="*/ 536 w 1912"/>
              <a:gd name="T3" fmla="*/ 880 h 2968"/>
              <a:gd name="T4" fmla="*/ 584 w 1912"/>
              <a:gd name="T5" fmla="*/ 544 h 2968"/>
              <a:gd name="T6" fmla="*/ 1016 w 1912"/>
              <a:gd name="T7" fmla="*/ 256 h 2968"/>
              <a:gd name="T8" fmla="*/ 1400 w 1912"/>
              <a:gd name="T9" fmla="*/ 256 h 2968"/>
              <a:gd name="T10" fmla="*/ 1592 w 1912"/>
              <a:gd name="T11" fmla="*/ 544 h 2968"/>
              <a:gd name="T12" fmla="*/ 1736 w 1912"/>
              <a:gd name="T13" fmla="*/ 928 h 2968"/>
              <a:gd name="T14" fmla="*/ 1640 w 1912"/>
              <a:gd name="T15" fmla="*/ 1600 h 2968"/>
              <a:gd name="T16" fmla="*/ 1304 w 1912"/>
              <a:gd name="T17" fmla="*/ 2224 h 2968"/>
              <a:gd name="T18" fmla="*/ 1112 w 1912"/>
              <a:gd name="T19" fmla="*/ 2656 h 2968"/>
              <a:gd name="T20" fmla="*/ 392 w 1912"/>
              <a:gd name="T21" fmla="*/ 2752 h 2968"/>
              <a:gd name="T22" fmla="*/ 248 w 1912"/>
              <a:gd name="T23" fmla="*/ 2512 h 2968"/>
              <a:gd name="T24" fmla="*/ 200 w 1912"/>
              <a:gd name="T25" fmla="*/ 2176 h 2968"/>
              <a:gd name="T26" fmla="*/ 392 w 1912"/>
              <a:gd name="T27" fmla="*/ 2032 h 2968"/>
              <a:gd name="T28" fmla="*/ 440 w 1912"/>
              <a:gd name="T29" fmla="*/ 1888 h 2968"/>
              <a:gd name="T30" fmla="*/ 440 w 1912"/>
              <a:gd name="T31" fmla="*/ 1696 h 2968"/>
              <a:gd name="T32" fmla="*/ 200 w 1912"/>
              <a:gd name="T33" fmla="*/ 1744 h 2968"/>
              <a:gd name="T34" fmla="*/ 56 w 1912"/>
              <a:gd name="T35" fmla="*/ 2032 h 2968"/>
              <a:gd name="T36" fmla="*/ 8 w 1912"/>
              <a:gd name="T37" fmla="*/ 2272 h 2968"/>
              <a:gd name="T38" fmla="*/ 104 w 1912"/>
              <a:gd name="T39" fmla="*/ 2704 h 2968"/>
              <a:gd name="T40" fmla="*/ 488 w 1912"/>
              <a:gd name="T41" fmla="*/ 2944 h 2968"/>
              <a:gd name="T42" fmla="*/ 1016 w 1912"/>
              <a:gd name="T43" fmla="*/ 2848 h 2968"/>
              <a:gd name="T44" fmla="*/ 1400 w 1912"/>
              <a:gd name="T45" fmla="*/ 2512 h 2968"/>
              <a:gd name="T46" fmla="*/ 1832 w 1912"/>
              <a:gd name="T47" fmla="*/ 1744 h 2968"/>
              <a:gd name="T48" fmla="*/ 1880 w 1912"/>
              <a:gd name="T49" fmla="*/ 880 h 2968"/>
              <a:gd name="T50" fmla="*/ 1784 w 1912"/>
              <a:gd name="T51" fmla="*/ 448 h 2968"/>
              <a:gd name="T52" fmla="*/ 1544 w 1912"/>
              <a:gd name="T53" fmla="*/ 112 h 2968"/>
              <a:gd name="T54" fmla="*/ 1112 w 1912"/>
              <a:gd name="T55" fmla="*/ 16 h 2968"/>
              <a:gd name="T56" fmla="*/ 632 w 1912"/>
              <a:gd name="T57" fmla="*/ 208 h 2968"/>
              <a:gd name="T58" fmla="*/ 392 w 1912"/>
              <a:gd name="T59" fmla="*/ 592 h 2968"/>
              <a:gd name="T60" fmla="*/ 344 w 1912"/>
              <a:gd name="T61" fmla="*/ 832 h 2968"/>
              <a:gd name="T62" fmla="*/ 440 w 1912"/>
              <a:gd name="T63" fmla="*/ 1024 h 2968"/>
              <a:gd name="T64" fmla="*/ 632 w 1912"/>
              <a:gd name="T65" fmla="*/ 1168 h 2968"/>
              <a:gd name="T66" fmla="*/ 776 w 1912"/>
              <a:gd name="T67" fmla="*/ 976 h 296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12"/>
              <a:gd name="T103" fmla="*/ 0 h 2968"/>
              <a:gd name="T104" fmla="*/ 1912 w 1912"/>
              <a:gd name="T105" fmla="*/ 2968 h 296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12" h="2968">
                <a:moveTo>
                  <a:pt x="776" y="976"/>
                </a:moveTo>
                <a:cubicBezTo>
                  <a:pt x="760" y="928"/>
                  <a:pt x="568" y="952"/>
                  <a:pt x="536" y="880"/>
                </a:cubicBezTo>
                <a:cubicBezTo>
                  <a:pt x="504" y="808"/>
                  <a:pt x="504" y="648"/>
                  <a:pt x="584" y="544"/>
                </a:cubicBezTo>
                <a:cubicBezTo>
                  <a:pt x="664" y="440"/>
                  <a:pt x="880" y="304"/>
                  <a:pt x="1016" y="256"/>
                </a:cubicBezTo>
                <a:cubicBezTo>
                  <a:pt x="1152" y="208"/>
                  <a:pt x="1304" y="208"/>
                  <a:pt x="1400" y="256"/>
                </a:cubicBezTo>
                <a:cubicBezTo>
                  <a:pt x="1496" y="304"/>
                  <a:pt x="1536" y="432"/>
                  <a:pt x="1592" y="544"/>
                </a:cubicBezTo>
                <a:cubicBezTo>
                  <a:pt x="1648" y="656"/>
                  <a:pt x="1728" y="752"/>
                  <a:pt x="1736" y="928"/>
                </a:cubicBezTo>
                <a:cubicBezTo>
                  <a:pt x="1744" y="1104"/>
                  <a:pt x="1712" y="1384"/>
                  <a:pt x="1640" y="1600"/>
                </a:cubicBezTo>
                <a:cubicBezTo>
                  <a:pt x="1568" y="1816"/>
                  <a:pt x="1392" y="2048"/>
                  <a:pt x="1304" y="2224"/>
                </a:cubicBezTo>
                <a:cubicBezTo>
                  <a:pt x="1216" y="2400"/>
                  <a:pt x="1264" y="2568"/>
                  <a:pt x="1112" y="2656"/>
                </a:cubicBezTo>
                <a:cubicBezTo>
                  <a:pt x="960" y="2744"/>
                  <a:pt x="536" y="2776"/>
                  <a:pt x="392" y="2752"/>
                </a:cubicBezTo>
                <a:cubicBezTo>
                  <a:pt x="248" y="2728"/>
                  <a:pt x="280" y="2608"/>
                  <a:pt x="248" y="2512"/>
                </a:cubicBezTo>
                <a:cubicBezTo>
                  <a:pt x="216" y="2416"/>
                  <a:pt x="176" y="2256"/>
                  <a:pt x="200" y="2176"/>
                </a:cubicBezTo>
                <a:cubicBezTo>
                  <a:pt x="224" y="2096"/>
                  <a:pt x="352" y="2080"/>
                  <a:pt x="392" y="2032"/>
                </a:cubicBezTo>
                <a:cubicBezTo>
                  <a:pt x="432" y="1984"/>
                  <a:pt x="432" y="1944"/>
                  <a:pt x="440" y="1888"/>
                </a:cubicBezTo>
                <a:cubicBezTo>
                  <a:pt x="448" y="1832"/>
                  <a:pt x="480" y="1720"/>
                  <a:pt x="440" y="1696"/>
                </a:cubicBezTo>
                <a:cubicBezTo>
                  <a:pt x="400" y="1672"/>
                  <a:pt x="264" y="1688"/>
                  <a:pt x="200" y="1744"/>
                </a:cubicBezTo>
                <a:cubicBezTo>
                  <a:pt x="136" y="1800"/>
                  <a:pt x="88" y="1944"/>
                  <a:pt x="56" y="2032"/>
                </a:cubicBezTo>
                <a:cubicBezTo>
                  <a:pt x="24" y="2120"/>
                  <a:pt x="0" y="2160"/>
                  <a:pt x="8" y="2272"/>
                </a:cubicBezTo>
                <a:cubicBezTo>
                  <a:pt x="16" y="2384"/>
                  <a:pt x="24" y="2592"/>
                  <a:pt x="104" y="2704"/>
                </a:cubicBezTo>
                <a:cubicBezTo>
                  <a:pt x="184" y="2816"/>
                  <a:pt x="336" y="2920"/>
                  <a:pt x="488" y="2944"/>
                </a:cubicBezTo>
                <a:cubicBezTo>
                  <a:pt x="640" y="2968"/>
                  <a:pt x="864" y="2920"/>
                  <a:pt x="1016" y="2848"/>
                </a:cubicBezTo>
                <a:cubicBezTo>
                  <a:pt x="1168" y="2776"/>
                  <a:pt x="1264" y="2696"/>
                  <a:pt x="1400" y="2512"/>
                </a:cubicBezTo>
                <a:cubicBezTo>
                  <a:pt x="1536" y="2328"/>
                  <a:pt x="1752" y="2016"/>
                  <a:pt x="1832" y="1744"/>
                </a:cubicBezTo>
                <a:cubicBezTo>
                  <a:pt x="1912" y="1472"/>
                  <a:pt x="1888" y="1096"/>
                  <a:pt x="1880" y="880"/>
                </a:cubicBezTo>
                <a:cubicBezTo>
                  <a:pt x="1872" y="664"/>
                  <a:pt x="1840" y="576"/>
                  <a:pt x="1784" y="448"/>
                </a:cubicBezTo>
                <a:cubicBezTo>
                  <a:pt x="1728" y="320"/>
                  <a:pt x="1656" y="184"/>
                  <a:pt x="1544" y="112"/>
                </a:cubicBezTo>
                <a:cubicBezTo>
                  <a:pt x="1432" y="40"/>
                  <a:pt x="1264" y="0"/>
                  <a:pt x="1112" y="16"/>
                </a:cubicBezTo>
                <a:cubicBezTo>
                  <a:pt x="960" y="32"/>
                  <a:pt x="752" y="112"/>
                  <a:pt x="632" y="208"/>
                </a:cubicBezTo>
                <a:cubicBezTo>
                  <a:pt x="512" y="304"/>
                  <a:pt x="440" y="488"/>
                  <a:pt x="392" y="592"/>
                </a:cubicBezTo>
                <a:cubicBezTo>
                  <a:pt x="344" y="696"/>
                  <a:pt x="336" y="760"/>
                  <a:pt x="344" y="832"/>
                </a:cubicBezTo>
                <a:cubicBezTo>
                  <a:pt x="352" y="904"/>
                  <a:pt x="392" y="968"/>
                  <a:pt x="440" y="1024"/>
                </a:cubicBezTo>
                <a:cubicBezTo>
                  <a:pt x="488" y="1080"/>
                  <a:pt x="568" y="1176"/>
                  <a:pt x="632" y="1168"/>
                </a:cubicBezTo>
                <a:cubicBezTo>
                  <a:pt x="696" y="1160"/>
                  <a:pt x="792" y="1024"/>
                  <a:pt x="776" y="976"/>
                </a:cubicBezTo>
                <a:close/>
              </a:path>
            </a:pathLst>
          </a:custGeom>
          <a:solidFill>
            <a:srgbClr val="66CCFF">
              <a:alpha val="27843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657600" y="838200"/>
            <a:ext cx="990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505200" y="1143000"/>
            <a:ext cx="1219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381000"/>
          </a:xfrm>
        </p:spPr>
        <p:txBody>
          <a:bodyPr/>
          <a:lstStyle/>
          <a:p>
            <a:pPr algn="l"/>
            <a:r>
              <a:rPr lang="en-US" sz="2000" b="1">
                <a:solidFill>
                  <a:srgbClr val="FFFFFF"/>
                </a:solidFill>
              </a:rPr>
              <a:t>Kidney/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FFFFFF"/>
                </a:solidFill>
              </a:rPr>
              <a:t>INTERNAL MORPHOLOGY</a:t>
            </a:r>
          </a:p>
        </p:txBody>
      </p:sp>
      <p:pic>
        <p:nvPicPr>
          <p:cNvPr id="239619" name="Object 4" descr="npo000f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281488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9620" name="Freeform 4"/>
          <p:cNvSpPr>
            <a:spLocks/>
          </p:cNvSpPr>
          <p:nvPr/>
        </p:nvSpPr>
        <p:spPr bwMode="auto">
          <a:xfrm>
            <a:off x="2155825" y="1546225"/>
            <a:ext cx="849313" cy="979488"/>
          </a:xfrm>
          <a:custGeom>
            <a:avLst/>
            <a:gdLst/>
            <a:ahLst/>
            <a:cxnLst>
              <a:cxn ang="0">
                <a:pos x="535" y="96"/>
              </a:cxn>
              <a:cxn ang="0">
                <a:pos x="164" y="617"/>
              </a:cxn>
              <a:cxn ang="0">
                <a:pos x="27" y="617"/>
              </a:cxn>
              <a:cxn ang="0">
                <a:pos x="0" y="493"/>
              </a:cxn>
              <a:cxn ang="0">
                <a:pos x="288" y="0"/>
              </a:cxn>
            </a:cxnLst>
            <a:rect l="0" t="0" r="r" b="b"/>
            <a:pathLst>
              <a:path w="535" h="617">
                <a:moveTo>
                  <a:pt x="535" y="96"/>
                </a:moveTo>
                <a:lnTo>
                  <a:pt x="164" y="617"/>
                </a:lnTo>
                <a:lnTo>
                  <a:pt x="27" y="617"/>
                </a:lnTo>
                <a:lnTo>
                  <a:pt x="0" y="493"/>
                </a:lnTo>
                <a:lnTo>
                  <a:pt x="288" y="0"/>
                </a:lnTo>
              </a:path>
            </a:pathLst>
          </a:custGeom>
          <a:solidFill>
            <a:schemeClr val="hlink">
              <a:alpha val="49001"/>
            </a:schemeClr>
          </a:solidFill>
          <a:ln w="3810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Freeform 5"/>
          <p:cNvSpPr>
            <a:spLocks/>
          </p:cNvSpPr>
          <p:nvPr/>
        </p:nvSpPr>
        <p:spPr bwMode="auto">
          <a:xfrm>
            <a:off x="1524000" y="1393825"/>
            <a:ext cx="1044575" cy="1001713"/>
          </a:xfrm>
          <a:custGeom>
            <a:avLst/>
            <a:gdLst/>
            <a:ahLst/>
            <a:cxnLst>
              <a:cxn ang="0">
                <a:pos x="192" y="548"/>
              </a:cxn>
              <a:cxn ang="0">
                <a:pos x="261" y="631"/>
              </a:cxn>
              <a:cxn ang="0">
                <a:pos x="398" y="576"/>
              </a:cxn>
              <a:cxn ang="0">
                <a:pos x="658" y="82"/>
              </a:cxn>
              <a:cxn ang="0">
                <a:pos x="590" y="27"/>
              </a:cxn>
              <a:cxn ang="0">
                <a:pos x="274" y="0"/>
              </a:cxn>
              <a:cxn ang="0">
                <a:pos x="0" y="82"/>
              </a:cxn>
              <a:cxn ang="0">
                <a:pos x="192" y="548"/>
              </a:cxn>
            </a:cxnLst>
            <a:rect l="0" t="0" r="r" b="b"/>
            <a:pathLst>
              <a:path w="658" h="631">
                <a:moveTo>
                  <a:pt x="192" y="548"/>
                </a:moveTo>
                <a:lnTo>
                  <a:pt x="261" y="631"/>
                </a:lnTo>
                <a:lnTo>
                  <a:pt x="398" y="576"/>
                </a:lnTo>
                <a:lnTo>
                  <a:pt x="658" y="82"/>
                </a:lnTo>
                <a:lnTo>
                  <a:pt x="590" y="27"/>
                </a:lnTo>
                <a:lnTo>
                  <a:pt x="274" y="0"/>
                </a:lnTo>
                <a:lnTo>
                  <a:pt x="0" y="82"/>
                </a:lnTo>
                <a:lnTo>
                  <a:pt x="192" y="54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1828800" y="2209800"/>
            <a:ext cx="304800" cy="228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9623" name="Picture 7" descr="kidney interi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51598" b="2309"/>
          <a:stretch>
            <a:fillRect/>
          </a:stretch>
        </p:blipFill>
        <p:spPr>
          <a:xfrm>
            <a:off x="4665663" y="533400"/>
            <a:ext cx="4386262" cy="5181600"/>
          </a:xfrm>
          <a:noFill/>
          <a:ln/>
        </p:spPr>
      </p:pic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990600" y="51816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Pyramid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solidFill>
                  <a:schemeClr val="bg2"/>
                </a:solidFill>
              </a:rPr>
              <a:t>Papilla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Renal column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animBg="1"/>
      <p:bldP spid="239621" grpId="0" animBg="1"/>
      <p:bldP spid="239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id-du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2000"/>
            <a:ext cx="54308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7525" y="1031875"/>
            <a:ext cx="2378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URETER runs from kidneys to urinary bladder.</a:t>
            </a:r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667000" y="1371600"/>
            <a:ext cx="2286000" cy="2895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Neurovascular Supply of the Kidney: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Artery:  Renal Artery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Vein:  Renal Vein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Sympathetic:  T5-9 via Greater Splanchnic Nerve, synapsing in the Celiac ganglion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Parasympathetic:  Pelvic splanchnic nerves, S2-4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91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2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OF THE BLADDER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 of a bulging tetrahedron in shape.</a:t>
            </a:r>
          </a:p>
          <a:p>
            <a:pPr eaLnBrk="1" hangingPunct="1"/>
            <a:r>
              <a:rPr lang="en-US" b="1" smtClean="0">
                <a:solidFill>
                  <a:srgbClr val="66FF33"/>
                </a:solidFill>
              </a:rPr>
              <a:t>4 ATTACHMENTS - one at each corner.</a:t>
            </a:r>
            <a:endParaRPr lang="en-US" smtClean="0"/>
          </a:p>
          <a:p>
            <a:pPr eaLnBrk="1" hangingPunct="1"/>
            <a:r>
              <a:rPr lang="en-US" smtClean="0"/>
              <a:t>One corner lies at top edge of pubic symphysis (here, vestigal </a:t>
            </a:r>
            <a:r>
              <a:rPr lang="en-US" smtClean="0">
                <a:solidFill>
                  <a:srgbClr val="66FF33"/>
                </a:solidFill>
              </a:rPr>
              <a:t>URACHUS</a:t>
            </a:r>
            <a:r>
              <a:rPr lang="en-US" smtClean="0"/>
              <a:t> holds it down)</a:t>
            </a:r>
          </a:p>
          <a:p>
            <a:pPr eaLnBrk="1" hangingPunct="1"/>
            <a:r>
              <a:rPr lang="en-US" smtClean="0"/>
              <a:t>Right and left </a:t>
            </a:r>
            <a:r>
              <a:rPr lang="en-US" smtClean="0">
                <a:solidFill>
                  <a:srgbClr val="66FF33"/>
                </a:solidFill>
              </a:rPr>
              <a:t>URETERS</a:t>
            </a:r>
            <a:r>
              <a:rPr lang="en-US" smtClean="0"/>
              <a:t> dump in cranio-dorsally.</a:t>
            </a:r>
          </a:p>
          <a:p>
            <a:pPr eaLnBrk="1" hangingPunct="1"/>
            <a:r>
              <a:rPr lang="en-US" smtClean="0">
                <a:solidFill>
                  <a:srgbClr val="66FF33"/>
                </a:solidFill>
              </a:rPr>
              <a:t>URETHRA</a:t>
            </a:r>
            <a:r>
              <a:rPr lang="en-US" smtClean="0"/>
              <a:t> exits caudally (inferiorly).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ladd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20813"/>
            <a:ext cx="5715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8925" y="323850"/>
            <a:ext cx="5478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1. Urachus		2.  Right Ureter</a:t>
            </a: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8925" y="5962650"/>
            <a:ext cx="525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4.  Urethra		3.  Left Ureter</a:t>
            </a:r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143000" y="914400"/>
            <a:ext cx="762000" cy="1600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3048000" y="914400"/>
            <a:ext cx="838200" cy="1828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1219200" y="4572000"/>
            <a:ext cx="1371600" cy="1524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3810000" y="3200400"/>
            <a:ext cx="533400" cy="2667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7162800" y="1371600"/>
            <a:ext cx="5334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ladd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6934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7525" y="5299075"/>
            <a:ext cx="8626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triangle defined by the connection of the two ureters and the exit of the urethra is NOT ELASTIC.  It is known as the </a:t>
            </a:r>
            <a:r>
              <a:rPr lang="en-US" sz="2800">
                <a:solidFill>
                  <a:srgbClr val="FF0000"/>
                </a:solidFill>
              </a:rPr>
              <a:t>TRIGONE OF THE BLADDER</a:t>
            </a:r>
            <a:r>
              <a:rPr lang="en-US" sz="2800">
                <a:solidFill>
                  <a:srgbClr val="66FF33"/>
                </a:solidFill>
              </a:rPr>
              <a:t>.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648200" y="2209800"/>
            <a:ext cx="914400" cy="1600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4572000" y="2209800"/>
            <a:ext cx="2286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5715000" y="2209800"/>
            <a:ext cx="1143000" cy="1752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467600" y="381000"/>
            <a:ext cx="4572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lad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2100"/>
            <a:ext cx="6858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5781675"/>
            <a:ext cx="8855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 bladder is lined by a special type of epithelium: </a:t>
            </a:r>
            <a:r>
              <a:rPr lang="en-US" sz="2800">
                <a:solidFill>
                  <a:srgbClr val="FF0000"/>
                </a:solidFill>
              </a:rPr>
              <a:t>TRANSITIONAL EPITHELIUM</a:t>
            </a:r>
            <a:r>
              <a:rPr lang="en-US" sz="2800"/>
              <a:t> (it’s stretchy).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Neurovascular Supply of the Bladder: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Artery:  Superior and Inferior Vesicular Artery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Vein:  </a:t>
            </a:r>
            <a:r>
              <a:rPr lang="en-US" sz="3200" dirty="0">
                <a:latin typeface="Arial"/>
                <a:cs typeface="Arial"/>
              </a:rPr>
              <a:t>Superior and Inferior Vesicular </a:t>
            </a:r>
            <a:r>
              <a:rPr lang="en-US" sz="3200" dirty="0" smtClean="0">
                <a:latin typeface="Arial"/>
                <a:cs typeface="Arial"/>
              </a:rPr>
              <a:t>Vein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Sympathetic:  T12, L1,2 via Lumbar Splanchnic Nerve, synapsing in the Inferior Mesenteric ganglion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Parasympathetic:  Pelvic splanchnic nerves, S2-4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8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M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575"/>
            <a:ext cx="86106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URETER ATTACHMENT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Traverse the bladder obliquely.</a:t>
            </a:r>
          </a:p>
          <a:p>
            <a:pPr eaLnBrk="1" hangingPunct="1"/>
            <a:r>
              <a:rPr lang="en-US" smtClean="0"/>
              <a:t>So, when bladder is full, they get squeezed flat.</a:t>
            </a:r>
          </a:p>
          <a:p>
            <a:pPr eaLnBrk="1" hangingPunct="1"/>
            <a:r>
              <a:rPr lang="en-US" smtClean="0"/>
              <a:t>There is no valve, but this passive closing prevents urine from backing up into the kidneys.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enTube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9463"/>
            <a:ext cx="91440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mesonephric du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6858000" cy="5830888"/>
          </a:xfrm>
          <a:prstGeom prst="rect">
            <a:avLst/>
          </a:prstGeo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477000" y="2362200"/>
            <a:ext cx="685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 smtClean="0">
                <a:latin typeface="Arial" charset="0"/>
              </a:rPr>
              <a:t>Development: </a:t>
            </a:r>
            <a:r>
              <a:rPr lang="en-US" sz="1800" b="1" dirty="0" err="1" smtClean="0">
                <a:latin typeface="Arial" charset="0"/>
              </a:rPr>
              <a:t>Mesonephric</a:t>
            </a:r>
            <a:r>
              <a:rPr lang="en-US" sz="1800" b="1" dirty="0" smtClean="0">
                <a:latin typeface="Arial" charset="0"/>
              </a:rPr>
              <a:t> duct of developing kidney co-opted by gonad in male but not in female. </a:t>
            </a:r>
            <a:endParaRPr lang="en-US" sz="1800" dirty="0">
              <a:latin typeface="Arial" charset="0"/>
            </a:endParaRPr>
          </a:p>
        </p:txBody>
      </p:sp>
      <p:sp>
        <p:nvSpPr>
          <p:cNvPr id="280581" name="Freeform 5"/>
          <p:cNvSpPr>
            <a:spLocks/>
          </p:cNvSpPr>
          <p:nvPr/>
        </p:nvSpPr>
        <p:spPr bwMode="auto">
          <a:xfrm>
            <a:off x="4056063" y="2660650"/>
            <a:ext cx="1335087" cy="3651250"/>
          </a:xfrm>
          <a:custGeom>
            <a:avLst/>
            <a:gdLst/>
            <a:ahLst/>
            <a:cxnLst>
              <a:cxn ang="0">
                <a:pos x="334" y="80"/>
              </a:cxn>
              <a:cxn ang="0">
                <a:pos x="102" y="117"/>
              </a:cxn>
              <a:cxn ang="0">
                <a:pos x="121" y="154"/>
              </a:cxn>
              <a:cxn ang="0">
                <a:pos x="111" y="210"/>
              </a:cxn>
              <a:cxn ang="0">
                <a:pos x="139" y="256"/>
              </a:cxn>
              <a:cxn ang="0">
                <a:pos x="204" y="238"/>
              </a:cxn>
              <a:cxn ang="0">
                <a:pos x="316" y="275"/>
              </a:cxn>
              <a:cxn ang="0">
                <a:pos x="111" y="312"/>
              </a:cxn>
              <a:cxn ang="0">
                <a:pos x="316" y="312"/>
              </a:cxn>
              <a:cxn ang="0">
                <a:pos x="288" y="359"/>
              </a:cxn>
              <a:cxn ang="0">
                <a:pos x="102" y="396"/>
              </a:cxn>
              <a:cxn ang="0">
                <a:pos x="148" y="424"/>
              </a:cxn>
              <a:cxn ang="0">
                <a:pos x="353" y="396"/>
              </a:cxn>
              <a:cxn ang="0">
                <a:pos x="111" y="451"/>
              </a:cxn>
              <a:cxn ang="0">
                <a:pos x="381" y="461"/>
              </a:cxn>
              <a:cxn ang="0">
                <a:pos x="223" y="517"/>
              </a:cxn>
              <a:cxn ang="0">
                <a:pos x="176" y="925"/>
              </a:cxn>
              <a:cxn ang="0">
                <a:pos x="195" y="1083"/>
              </a:cxn>
              <a:cxn ang="0">
                <a:pos x="176" y="962"/>
              </a:cxn>
              <a:cxn ang="0">
                <a:pos x="241" y="1065"/>
              </a:cxn>
              <a:cxn ang="0">
                <a:pos x="409" y="1213"/>
              </a:cxn>
              <a:cxn ang="0">
                <a:pos x="539" y="1408"/>
              </a:cxn>
              <a:cxn ang="0">
                <a:pos x="632" y="1427"/>
              </a:cxn>
              <a:cxn ang="0">
                <a:pos x="780" y="1817"/>
              </a:cxn>
              <a:cxn ang="0">
                <a:pos x="724" y="2263"/>
              </a:cxn>
              <a:cxn ang="0">
                <a:pos x="757" y="1924"/>
              </a:cxn>
              <a:cxn ang="0">
                <a:pos x="724" y="1873"/>
              </a:cxn>
              <a:cxn ang="0">
                <a:pos x="622" y="1594"/>
              </a:cxn>
              <a:cxn ang="0">
                <a:pos x="511" y="1455"/>
              </a:cxn>
              <a:cxn ang="0">
                <a:pos x="567" y="1529"/>
              </a:cxn>
              <a:cxn ang="0">
                <a:pos x="576" y="1529"/>
              </a:cxn>
              <a:cxn ang="0">
                <a:pos x="502" y="1436"/>
              </a:cxn>
              <a:cxn ang="0">
                <a:pos x="436" y="1362"/>
              </a:cxn>
              <a:cxn ang="0">
                <a:pos x="279" y="1223"/>
              </a:cxn>
              <a:cxn ang="0">
                <a:pos x="223" y="1167"/>
              </a:cxn>
              <a:cxn ang="0">
                <a:pos x="167" y="1130"/>
              </a:cxn>
              <a:cxn ang="0">
                <a:pos x="56" y="897"/>
              </a:cxn>
              <a:cxn ang="0">
                <a:pos x="46" y="832"/>
              </a:cxn>
              <a:cxn ang="0">
                <a:pos x="18" y="191"/>
              </a:cxn>
              <a:cxn ang="0">
                <a:pos x="111" y="33"/>
              </a:cxn>
            </a:cxnLst>
            <a:rect l="0" t="0" r="r" b="b"/>
            <a:pathLst>
              <a:path w="841" h="2300">
                <a:moveTo>
                  <a:pt x="18" y="80"/>
                </a:moveTo>
                <a:cubicBezTo>
                  <a:pt x="136" y="57"/>
                  <a:pt x="145" y="52"/>
                  <a:pt x="334" y="80"/>
                </a:cubicBezTo>
                <a:cubicBezTo>
                  <a:pt x="345" y="82"/>
                  <a:pt x="327" y="106"/>
                  <a:pt x="316" y="108"/>
                </a:cubicBezTo>
                <a:cubicBezTo>
                  <a:pt x="245" y="119"/>
                  <a:pt x="173" y="114"/>
                  <a:pt x="102" y="117"/>
                </a:cubicBezTo>
                <a:cubicBezTo>
                  <a:pt x="99" y="126"/>
                  <a:pt x="89" y="136"/>
                  <a:pt x="93" y="145"/>
                </a:cubicBezTo>
                <a:cubicBezTo>
                  <a:pt x="97" y="154"/>
                  <a:pt x="111" y="153"/>
                  <a:pt x="121" y="154"/>
                </a:cubicBezTo>
                <a:cubicBezTo>
                  <a:pt x="195" y="159"/>
                  <a:pt x="270" y="160"/>
                  <a:pt x="344" y="163"/>
                </a:cubicBezTo>
                <a:cubicBezTo>
                  <a:pt x="311" y="255"/>
                  <a:pt x="193" y="184"/>
                  <a:pt x="111" y="210"/>
                </a:cubicBezTo>
                <a:cubicBezTo>
                  <a:pt x="108" y="220"/>
                  <a:pt x="90" y="256"/>
                  <a:pt x="111" y="266"/>
                </a:cubicBezTo>
                <a:cubicBezTo>
                  <a:pt x="120" y="270"/>
                  <a:pt x="129" y="259"/>
                  <a:pt x="139" y="256"/>
                </a:cubicBezTo>
                <a:cubicBezTo>
                  <a:pt x="151" y="252"/>
                  <a:pt x="164" y="250"/>
                  <a:pt x="176" y="247"/>
                </a:cubicBezTo>
                <a:cubicBezTo>
                  <a:pt x="185" y="244"/>
                  <a:pt x="195" y="241"/>
                  <a:pt x="204" y="238"/>
                </a:cubicBezTo>
                <a:cubicBezTo>
                  <a:pt x="247" y="241"/>
                  <a:pt x="293" y="233"/>
                  <a:pt x="334" y="247"/>
                </a:cubicBezTo>
                <a:cubicBezTo>
                  <a:pt x="345" y="250"/>
                  <a:pt x="327" y="273"/>
                  <a:pt x="316" y="275"/>
                </a:cubicBezTo>
                <a:cubicBezTo>
                  <a:pt x="255" y="286"/>
                  <a:pt x="192" y="281"/>
                  <a:pt x="130" y="284"/>
                </a:cubicBezTo>
                <a:cubicBezTo>
                  <a:pt x="124" y="293"/>
                  <a:pt x="108" y="301"/>
                  <a:pt x="111" y="312"/>
                </a:cubicBezTo>
                <a:cubicBezTo>
                  <a:pt x="116" y="334"/>
                  <a:pt x="195" y="305"/>
                  <a:pt x="204" y="303"/>
                </a:cubicBezTo>
                <a:cubicBezTo>
                  <a:pt x="241" y="306"/>
                  <a:pt x="279" y="307"/>
                  <a:pt x="316" y="312"/>
                </a:cubicBezTo>
                <a:cubicBezTo>
                  <a:pt x="326" y="313"/>
                  <a:pt x="349" y="313"/>
                  <a:pt x="344" y="321"/>
                </a:cubicBezTo>
                <a:cubicBezTo>
                  <a:pt x="332" y="340"/>
                  <a:pt x="304" y="343"/>
                  <a:pt x="288" y="359"/>
                </a:cubicBezTo>
                <a:cubicBezTo>
                  <a:pt x="279" y="368"/>
                  <a:pt x="273" y="383"/>
                  <a:pt x="260" y="386"/>
                </a:cubicBezTo>
                <a:cubicBezTo>
                  <a:pt x="208" y="396"/>
                  <a:pt x="155" y="393"/>
                  <a:pt x="102" y="396"/>
                </a:cubicBezTo>
                <a:cubicBezTo>
                  <a:pt x="96" y="405"/>
                  <a:pt x="78" y="414"/>
                  <a:pt x="83" y="424"/>
                </a:cubicBezTo>
                <a:cubicBezTo>
                  <a:pt x="95" y="447"/>
                  <a:pt x="134" y="429"/>
                  <a:pt x="148" y="424"/>
                </a:cubicBezTo>
                <a:cubicBezTo>
                  <a:pt x="179" y="403"/>
                  <a:pt x="204" y="396"/>
                  <a:pt x="241" y="386"/>
                </a:cubicBezTo>
                <a:cubicBezTo>
                  <a:pt x="278" y="389"/>
                  <a:pt x="319" y="380"/>
                  <a:pt x="353" y="396"/>
                </a:cubicBezTo>
                <a:cubicBezTo>
                  <a:pt x="371" y="404"/>
                  <a:pt x="336" y="440"/>
                  <a:pt x="316" y="442"/>
                </a:cubicBezTo>
                <a:cubicBezTo>
                  <a:pt x="248" y="447"/>
                  <a:pt x="179" y="448"/>
                  <a:pt x="111" y="451"/>
                </a:cubicBezTo>
                <a:cubicBezTo>
                  <a:pt x="162" y="477"/>
                  <a:pt x="171" y="470"/>
                  <a:pt x="223" y="451"/>
                </a:cubicBezTo>
                <a:cubicBezTo>
                  <a:pt x="276" y="454"/>
                  <a:pt x="330" y="448"/>
                  <a:pt x="381" y="461"/>
                </a:cubicBezTo>
                <a:cubicBezTo>
                  <a:pt x="385" y="462"/>
                  <a:pt x="375" y="501"/>
                  <a:pt x="344" y="507"/>
                </a:cubicBezTo>
                <a:cubicBezTo>
                  <a:pt x="304" y="515"/>
                  <a:pt x="263" y="514"/>
                  <a:pt x="223" y="517"/>
                </a:cubicBezTo>
                <a:cubicBezTo>
                  <a:pt x="190" y="538"/>
                  <a:pt x="167" y="544"/>
                  <a:pt x="139" y="572"/>
                </a:cubicBezTo>
                <a:cubicBezTo>
                  <a:pt x="106" y="675"/>
                  <a:pt x="114" y="828"/>
                  <a:pt x="176" y="925"/>
                </a:cubicBezTo>
                <a:cubicBezTo>
                  <a:pt x="179" y="968"/>
                  <a:pt x="181" y="1012"/>
                  <a:pt x="186" y="1055"/>
                </a:cubicBezTo>
                <a:cubicBezTo>
                  <a:pt x="187" y="1065"/>
                  <a:pt x="204" y="1078"/>
                  <a:pt x="195" y="1083"/>
                </a:cubicBezTo>
                <a:cubicBezTo>
                  <a:pt x="185" y="1088"/>
                  <a:pt x="176" y="1071"/>
                  <a:pt x="167" y="1065"/>
                </a:cubicBezTo>
                <a:cubicBezTo>
                  <a:pt x="170" y="1031"/>
                  <a:pt x="162" y="994"/>
                  <a:pt x="176" y="962"/>
                </a:cubicBezTo>
                <a:cubicBezTo>
                  <a:pt x="181" y="952"/>
                  <a:pt x="199" y="971"/>
                  <a:pt x="204" y="981"/>
                </a:cubicBezTo>
                <a:cubicBezTo>
                  <a:pt x="249" y="1080"/>
                  <a:pt x="179" y="1022"/>
                  <a:pt x="241" y="1065"/>
                </a:cubicBezTo>
                <a:cubicBezTo>
                  <a:pt x="256" y="1119"/>
                  <a:pt x="271" y="1188"/>
                  <a:pt x="334" y="1204"/>
                </a:cubicBezTo>
                <a:cubicBezTo>
                  <a:pt x="358" y="1210"/>
                  <a:pt x="384" y="1210"/>
                  <a:pt x="409" y="1213"/>
                </a:cubicBezTo>
                <a:cubicBezTo>
                  <a:pt x="440" y="1245"/>
                  <a:pt x="442" y="1274"/>
                  <a:pt x="474" y="1306"/>
                </a:cubicBezTo>
                <a:cubicBezTo>
                  <a:pt x="483" y="1336"/>
                  <a:pt x="508" y="1399"/>
                  <a:pt x="539" y="1408"/>
                </a:cubicBezTo>
                <a:cubicBezTo>
                  <a:pt x="560" y="1414"/>
                  <a:pt x="582" y="1415"/>
                  <a:pt x="604" y="1418"/>
                </a:cubicBezTo>
                <a:cubicBezTo>
                  <a:pt x="613" y="1421"/>
                  <a:pt x="626" y="1419"/>
                  <a:pt x="632" y="1427"/>
                </a:cubicBezTo>
                <a:cubicBezTo>
                  <a:pt x="667" y="1476"/>
                  <a:pt x="639" y="1521"/>
                  <a:pt x="715" y="1548"/>
                </a:cubicBezTo>
                <a:cubicBezTo>
                  <a:pt x="772" y="1632"/>
                  <a:pt x="694" y="1761"/>
                  <a:pt x="780" y="1817"/>
                </a:cubicBezTo>
                <a:cubicBezTo>
                  <a:pt x="841" y="1988"/>
                  <a:pt x="790" y="1835"/>
                  <a:pt x="790" y="2300"/>
                </a:cubicBezTo>
                <a:cubicBezTo>
                  <a:pt x="775" y="2257"/>
                  <a:pt x="767" y="2263"/>
                  <a:pt x="724" y="2263"/>
                </a:cubicBezTo>
                <a:cubicBezTo>
                  <a:pt x="724" y="2170"/>
                  <a:pt x="724" y="2077"/>
                  <a:pt x="724" y="1984"/>
                </a:cubicBezTo>
                <a:cubicBezTo>
                  <a:pt x="735" y="1964"/>
                  <a:pt x="754" y="1947"/>
                  <a:pt x="757" y="1924"/>
                </a:cubicBezTo>
                <a:cubicBezTo>
                  <a:pt x="758" y="1915"/>
                  <a:pt x="739" y="1918"/>
                  <a:pt x="734" y="1910"/>
                </a:cubicBezTo>
                <a:cubicBezTo>
                  <a:pt x="727" y="1899"/>
                  <a:pt x="728" y="1885"/>
                  <a:pt x="724" y="1873"/>
                </a:cubicBezTo>
                <a:cubicBezTo>
                  <a:pt x="708" y="1819"/>
                  <a:pt x="699" y="1762"/>
                  <a:pt x="669" y="1715"/>
                </a:cubicBezTo>
                <a:cubicBezTo>
                  <a:pt x="660" y="1672"/>
                  <a:pt x="643" y="1633"/>
                  <a:pt x="622" y="1594"/>
                </a:cubicBezTo>
                <a:cubicBezTo>
                  <a:pt x="592" y="1564"/>
                  <a:pt x="559" y="1540"/>
                  <a:pt x="529" y="1511"/>
                </a:cubicBezTo>
                <a:cubicBezTo>
                  <a:pt x="523" y="1492"/>
                  <a:pt x="517" y="1474"/>
                  <a:pt x="511" y="1455"/>
                </a:cubicBezTo>
                <a:cubicBezTo>
                  <a:pt x="504" y="1434"/>
                  <a:pt x="507" y="1503"/>
                  <a:pt x="520" y="1520"/>
                </a:cubicBezTo>
                <a:cubicBezTo>
                  <a:pt x="530" y="1533"/>
                  <a:pt x="551" y="1526"/>
                  <a:pt x="567" y="1529"/>
                </a:cubicBezTo>
                <a:cubicBezTo>
                  <a:pt x="573" y="1538"/>
                  <a:pt x="588" y="1568"/>
                  <a:pt x="585" y="1557"/>
                </a:cubicBezTo>
                <a:cubicBezTo>
                  <a:pt x="582" y="1548"/>
                  <a:pt x="584" y="1534"/>
                  <a:pt x="576" y="1529"/>
                </a:cubicBezTo>
                <a:cubicBezTo>
                  <a:pt x="567" y="1523"/>
                  <a:pt x="557" y="1517"/>
                  <a:pt x="548" y="1511"/>
                </a:cubicBezTo>
                <a:cubicBezTo>
                  <a:pt x="538" y="1479"/>
                  <a:pt x="516" y="1466"/>
                  <a:pt x="502" y="1436"/>
                </a:cubicBezTo>
                <a:cubicBezTo>
                  <a:pt x="485" y="1419"/>
                  <a:pt x="461" y="1409"/>
                  <a:pt x="446" y="1390"/>
                </a:cubicBezTo>
                <a:cubicBezTo>
                  <a:pt x="440" y="1382"/>
                  <a:pt x="443" y="1369"/>
                  <a:pt x="436" y="1362"/>
                </a:cubicBezTo>
                <a:cubicBezTo>
                  <a:pt x="420" y="1346"/>
                  <a:pt x="399" y="1337"/>
                  <a:pt x="381" y="1325"/>
                </a:cubicBezTo>
                <a:cubicBezTo>
                  <a:pt x="336" y="1295"/>
                  <a:pt x="322" y="1252"/>
                  <a:pt x="279" y="1223"/>
                </a:cubicBezTo>
                <a:cubicBezTo>
                  <a:pt x="273" y="1214"/>
                  <a:pt x="260" y="1195"/>
                  <a:pt x="260" y="1195"/>
                </a:cubicBezTo>
                <a:cubicBezTo>
                  <a:pt x="248" y="1186"/>
                  <a:pt x="237" y="1174"/>
                  <a:pt x="223" y="1167"/>
                </a:cubicBezTo>
                <a:cubicBezTo>
                  <a:pt x="212" y="1161"/>
                  <a:pt x="197" y="1165"/>
                  <a:pt x="186" y="1158"/>
                </a:cubicBezTo>
                <a:cubicBezTo>
                  <a:pt x="177" y="1152"/>
                  <a:pt x="175" y="1138"/>
                  <a:pt x="167" y="1130"/>
                </a:cubicBezTo>
                <a:cubicBezTo>
                  <a:pt x="149" y="1110"/>
                  <a:pt x="111" y="1074"/>
                  <a:pt x="111" y="1074"/>
                </a:cubicBezTo>
                <a:cubicBezTo>
                  <a:pt x="99" y="1036"/>
                  <a:pt x="56" y="927"/>
                  <a:pt x="56" y="897"/>
                </a:cubicBezTo>
                <a:cubicBezTo>
                  <a:pt x="56" y="869"/>
                  <a:pt x="56" y="842"/>
                  <a:pt x="56" y="814"/>
                </a:cubicBezTo>
                <a:cubicBezTo>
                  <a:pt x="12" y="939"/>
                  <a:pt x="46" y="848"/>
                  <a:pt x="46" y="832"/>
                </a:cubicBezTo>
                <a:cubicBezTo>
                  <a:pt x="46" y="792"/>
                  <a:pt x="34" y="752"/>
                  <a:pt x="28" y="712"/>
                </a:cubicBezTo>
                <a:cubicBezTo>
                  <a:pt x="15" y="364"/>
                  <a:pt x="18" y="538"/>
                  <a:pt x="18" y="191"/>
                </a:cubicBezTo>
                <a:cubicBezTo>
                  <a:pt x="21" y="135"/>
                  <a:pt x="0" y="72"/>
                  <a:pt x="28" y="24"/>
                </a:cubicBezTo>
                <a:cubicBezTo>
                  <a:pt x="42" y="0"/>
                  <a:pt x="87" y="19"/>
                  <a:pt x="111" y="33"/>
                </a:cubicBezTo>
                <a:cubicBezTo>
                  <a:pt x="122" y="39"/>
                  <a:pt x="111" y="58"/>
                  <a:pt x="111" y="71"/>
                </a:cubicBezTo>
              </a:path>
            </a:pathLst>
          </a:custGeom>
          <a:solidFill>
            <a:srgbClr val="0099FF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2" name="Freeform 6"/>
          <p:cNvSpPr>
            <a:spLocks/>
          </p:cNvSpPr>
          <p:nvPr/>
        </p:nvSpPr>
        <p:spPr bwMode="auto">
          <a:xfrm>
            <a:off x="5840413" y="2717800"/>
            <a:ext cx="1214437" cy="3578225"/>
          </a:xfrm>
          <a:custGeom>
            <a:avLst/>
            <a:gdLst/>
            <a:ahLst/>
            <a:cxnLst>
              <a:cxn ang="0">
                <a:pos x="743" y="35"/>
              </a:cxn>
              <a:cxn ang="0">
                <a:pos x="743" y="508"/>
              </a:cxn>
              <a:cxn ang="0">
                <a:pos x="725" y="620"/>
              </a:cxn>
              <a:cxn ang="0">
                <a:pos x="725" y="759"/>
              </a:cxn>
              <a:cxn ang="0">
                <a:pos x="669" y="871"/>
              </a:cxn>
              <a:cxn ang="0">
                <a:pos x="557" y="1149"/>
              </a:cxn>
              <a:cxn ang="0">
                <a:pos x="446" y="1354"/>
              </a:cxn>
              <a:cxn ang="0">
                <a:pos x="344" y="1410"/>
              </a:cxn>
              <a:cxn ang="0">
                <a:pos x="214" y="1493"/>
              </a:cxn>
              <a:cxn ang="0">
                <a:pos x="93" y="2218"/>
              </a:cxn>
              <a:cxn ang="0">
                <a:pos x="28" y="2236"/>
              </a:cxn>
              <a:cxn ang="0">
                <a:pos x="46" y="1874"/>
              </a:cxn>
              <a:cxn ang="0">
                <a:pos x="167" y="1465"/>
              </a:cxn>
              <a:cxn ang="0">
                <a:pos x="232" y="1326"/>
              </a:cxn>
              <a:cxn ang="0">
                <a:pos x="260" y="1298"/>
              </a:cxn>
              <a:cxn ang="0">
                <a:pos x="223" y="1382"/>
              </a:cxn>
              <a:cxn ang="0">
                <a:pos x="316" y="1335"/>
              </a:cxn>
              <a:cxn ang="0">
                <a:pos x="362" y="1298"/>
              </a:cxn>
              <a:cxn ang="0">
                <a:pos x="483" y="1159"/>
              </a:cxn>
              <a:cxn ang="0">
                <a:pos x="548" y="964"/>
              </a:cxn>
              <a:cxn ang="0">
                <a:pos x="545" y="976"/>
              </a:cxn>
              <a:cxn ang="0">
                <a:pos x="595" y="926"/>
              </a:cxn>
              <a:cxn ang="0">
                <a:pos x="697" y="676"/>
              </a:cxn>
              <a:cxn ang="0">
                <a:pos x="706" y="546"/>
              </a:cxn>
              <a:cxn ang="0">
                <a:pos x="502" y="481"/>
              </a:cxn>
              <a:cxn ang="0">
                <a:pos x="539" y="397"/>
              </a:cxn>
              <a:cxn ang="0">
                <a:pos x="492" y="378"/>
              </a:cxn>
              <a:cxn ang="0">
                <a:pos x="650" y="350"/>
              </a:cxn>
              <a:cxn ang="0">
                <a:pos x="437" y="295"/>
              </a:cxn>
              <a:cxn ang="0">
                <a:pos x="687" y="285"/>
              </a:cxn>
              <a:cxn ang="0">
                <a:pos x="409" y="211"/>
              </a:cxn>
              <a:cxn ang="0">
                <a:pos x="678" y="202"/>
              </a:cxn>
              <a:cxn ang="0">
                <a:pos x="622" y="155"/>
              </a:cxn>
              <a:cxn ang="0">
                <a:pos x="492" y="137"/>
              </a:cxn>
              <a:cxn ang="0">
                <a:pos x="557" y="118"/>
              </a:cxn>
              <a:cxn ang="0">
                <a:pos x="446" y="90"/>
              </a:cxn>
              <a:cxn ang="0">
                <a:pos x="483" y="35"/>
              </a:cxn>
              <a:cxn ang="0">
                <a:pos x="520" y="16"/>
              </a:cxn>
            </a:cxnLst>
            <a:rect l="0" t="0" r="r" b="b"/>
            <a:pathLst>
              <a:path w="765" h="2254">
                <a:moveTo>
                  <a:pt x="492" y="16"/>
                </a:moveTo>
                <a:cubicBezTo>
                  <a:pt x="573" y="20"/>
                  <a:pt x="662" y="35"/>
                  <a:pt x="743" y="35"/>
                </a:cubicBezTo>
                <a:cubicBezTo>
                  <a:pt x="738" y="94"/>
                  <a:pt x="735" y="121"/>
                  <a:pt x="752" y="174"/>
                </a:cubicBezTo>
                <a:cubicBezTo>
                  <a:pt x="749" y="285"/>
                  <a:pt x="751" y="397"/>
                  <a:pt x="743" y="508"/>
                </a:cubicBezTo>
                <a:cubicBezTo>
                  <a:pt x="742" y="528"/>
                  <a:pt x="725" y="544"/>
                  <a:pt x="725" y="564"/>
                </a:cubicBezTo>
                <a:cubicBezTo>
                  <a:pt x="725" y="583"/>
                  <a:pt x="725" y="601"/>
                  <a:pt x="725" y="620"/>
                </a:cubicBezTo>
                <a:cubicBezTo>
                  <a:pt x="728" y="589"/>
                  <a:pt x="731" y="558"/>
                  <a:pt x="734" y="527"/>
                </a:cubicBezTo>
                <a:cubicBezTo>
                  <a:pt x="741" y="450"/>
                  <a:pt x="733" y="682"/>
                  <a:pt x="725" y="759"/>
                </a:cubicBezTo>
                <a:cubicBezTo>
                  <a:pt x="724" y="770"/>
                  <a:pt x="712" y="778"/>
                  <a:pt x="706" y="787"/>
                </a:cubicBezTo>
                <a:cubicBezTo>
                  <a:pt x="696" y="818"/>
                  <a:pt x="679" y="840"/>
                  <a:pt x="669" y="871"/>
                </a:cubicBezTo>
                <a:cubicBezTo>
                  <a:pt x="660" y="933"/>
                  <a:pt x="663" y="950"/>
                  <a:pt x="613" y="982"/>
                </a:cubicBezTo>
                <a:cubicBezTo>
                  <a:pt x="573" y="1042"/>
                  <a:pt x="557" y="1077"/>
                  <a:pt x="557" y="1149"/>
                </a:cubicBezTo>
                <a:cubicBezTo>
                  <a:pt x="544" y="1244"/>
                  <a:pt x="557" y="1200"/>
                  <a:pt x="492" y="1242"/>
                </a:cubicBezTo>
                <a:cubicBezTo>
                  <a:pt x="486" y="1259"/>
                  <a:pt x="471" y="1338"/>
                  <a:pt x="446" y="1354"/>
                </a:cubicBezTo>
                <a:cubicBezTo>
                  <a:pt x="429" y="1364"/>
                  <a:pt x="390" y="1372"/>
                  <a:pt x="390" y="1372"/>
                </a:cubicBezTo>
                <a:cubicBezTo>
                  <a:pt x="358" y="1422"/>
                  <a:pt x="390" y="1384"/>
                  <a:pt x="344" y="1410"/>
                </a:cubicBezTo>
                <a:cubicBezTo>
                  <a:pt x="273" y="1450"/>
                  <a:pt x="296" y="1441"/>
                  <a:pt x="223" y="1465"/>
                </a:cubicBezTo>
                <a:cubicBezTo>
                  <a:pt x="220" y="1474"/>
                  <a:pt x="214" y="1493"/>
                  <a:pt x="214" y="1493"/>
                </a:cubicBezTo>
                <a:cubicBezTo>
                  <a:pt x="175" y="1519"/>
                  <a:pt x="171" y="1558"/>
                  <a:pt x="130" y="1586"/>
                </a:cubicBezTo>
                <a:cubicBezTo>
                  <a:pt x="78" y="1800"/>
                  <a:pt x="93" y="1987"/>
                  <a:pt x="93" y="2218"/>
                </a:cubicBezTo>
                <a:cubicBezTo>
                  <a:pt x="90" y="2227"/>
                  <a:pt x="93" y="2243"/>
                  <a:pt x="84" y="2246"/>
                </a:cubicBezTo>
                <a:cubicBezTo>
                  <a:pt x="66" y="2251"/>
                  <a:pt x="32" y="2254"/>
                  <a:pt x="28" y="2236"/>
                </a:cubicBezTo>
                <a:cubicBezTo>
                  <a:pt x="0" y="2113"/>
                  <a:pt x="56" y="1963"/>
                  <a:pt x="56" y="1837"/>
                </a:cubicBezTo>
                <a:cubicBezTo>
                  <a:pt x="56" y="1824"/>
                  <a:pt x="49" y="1862"/>
                  <a:pt x="46" y="1874"/>
                </a:cubicBezTo>
                <a:cubicBezTo>
                  <a:pt x="52" y="1747"/>
                  <a:pt x="25" y="1682"/>
                  <a:pt x="84" y="1595"/>
                </a:cubicBezTo>
                <a:cubicBezTo>
                  <a:pt x="109" y="1520"/>
                  <a:pt x="101" y="1510"/>
                  <a:pt x="167" y="1465"/>
                </a:cubicBezTo>
                <a:cubicBezTo>
                  <a:pt x="204" y="1409"/>
                  <a:pt x="199" y="1427"/>
                  <a:pt x="214" y="1382"/>
                </a:cubicBezTo>
                <a:cubicBezTo>
                  <a:pt x="220" y="1363"/>
                  <a:pt x="216" y="1337"/>
                  <a:pt x="232" y="1326"/>
                </a:cubicBezTo>
                <a:cubicBezTo>
                  <a:pt x="251" y="1314"/>
                  <a:pt x="269" y="1301"/>
                  <a:pt x="288" y="1289"/>
                </a:cubicBezTo>
                <a:cubicBezTo>
                  <a:pt x="296" y="1284"/>
                  <a:pt x="260" y="1298"/>
                  <a:pt x="260" y="1298"/>
                </a:cubicBezTo>
                <a:cubicBezTo>
                  <a:pt x="238" y="1332"/>
                  <a:pt x="244" y="1318"/>
                  <a:pt x="232" y="1354"/>
                </a:cubicBezTo>
                <a:cubicBezTo>
                  <a:pt x="229" y="1363"/>
                  <a:pt x="216" y="1375"/>
                  <a:pt x="223" y="1382"/>
                </a:cubicBezTo>
                <a:cubicBezTo>
                  <a:pt x="230" y="1389"/>
                  <a:pt x="242" y="1375"/>
                  <a:pt x="251" y="1372"/>
                </a:cubicBezTo>
                <a:cubicBezTo>
                  <a:pt x="270" y="1314"/>
                  <a:pt x="242" y="1373"/>
                  <a:pt x="316" y="1335"/>
                </a:cubicBezTo>
                <a:cubicBezTo>
                  <a:pt x="326" y="1330"/>
                  <a:pt x="325" y="1314"/>
                  <a:pt x="334" y="1307"/>
                </a:cubicBezTo>
                <a:cubicBezTo>
                  <a:pt x="342" y="1301"/>
                  <a:pt x="353" y="1301"/>
                  <a:pt x="362" y="1298"/>
                </a:cubicBezTo>
                <a:cubicBezTo>
                  <a:pt x="394" y="1277"/>
                  <a:pt x="382" y="1287"/>
                  <a:pt x="399" y="1270"/>
                </a:cubicBezTo>
                <a:cubicBezTo>
                  <a:pt x="436" y="1230"/>
                  <a:pt x="454" y="1202"/>
                  <a:pt x="483" y="1159"/>
                </a:cubicBezTo>
                <a:cubicBezTo>
                  <a:pt x="497" y="1118"/>
                  <a:pt x="516" y="1087"/>
                  <a:pt x="530" y="1047"/>
                </a:cubicBezTo>
                <a:cubicBezTo>
                  <a:pt x="531" y="1041"/>
                  <a:pt x="540" y="971"/>
                  <a:pt x="548" y="964"/>
                </a:cubicBezTo>
                <a:cubicBezTo>
                  <a:pt x="588" y="932"/>
                  <a:pt x="585" y="972"/>
                  <a:pt x="585" y="945"/>
                </a:cubicBezTo>
                <a:cubicBezTo>
                  <a:pt x="572" y="955"/>
                  <a:pt x="545" y="959"/>
                  <a:pt x="545" y="976"/>
                </a:cubicBezTo>
                <a:cubicBezTo>
                  <a:pt x="545" y="991"/>
                  <a:pt x="574" y="965"/>
                  <a:pt x="585" y="954"/>
                </a:cubicBezTo>
                <a:cubicBezTo>
                  <a:pt x="592" y="947"/>
                  <a:pt x="592" y="935"/>
                  <a:pt x="595" y="926"/>
                </a:cubicBezTo>
                <a:cubicBezTo>
                  <a:pt x="603" y="862"/>
                  <a:pt x="605" y="804"/>
                  <a:pt x="641" y="750"/>
                </a:cubicBezTo>
                <a:cubicBezTo>
                  <a:pt x="652" y="714"/>
                  <a:pt x="676" y="706"/>
                  <a:pt x="697" y="676"/>
                </a:cubicBezTo>
                <a:cubicBezTo>
                  <a:pt x="676" y="618"/>
                  <a:pt x="635" y="574"/>
                  <a:pt x="576" y="555"/>
                </a:cubicBezTo>
                <a:cubicBezTo>
                  <a:pt x="619" y="552"/>
                  <a:pt x="665" y="560"/>
                  <a:pt x="706" y="546"/>
                </a:cubicBezTo>
                <a:cubicBezTo>
                  <a:pt x="717" y="542"/>
                  <a:pt x="696" y="524"/>
                  <a:pt x="687" y="518"/>
                </a:cubicBezTo>
                <a:cubicBezTo>
                  <a:pt x="647" y="491"/>
                  <a:pt x="544" y="485"/>
                  <a:pt x="502" y="481"/>
                </a:cubicBezTo>
                <a:cubicBezTo>
                  <a:pt x="642" y="474"/>
                  <a:pt x="765" y="499"/>
                  <a:pt x="650" y="425"/>
                </a:cubicBezTo>
                <a:cubicBezTo>
                  <a:pt x="618" y="375"/>
                  <a:pt x="600" y="389"/>
                  <a:pt x="539" y="397"/>
                </a:cubicBezTo>
                <a:cubicBezTo>
                  <a:pt x="520" y="403"/>
                  <a:pt x="502" y="409"/>
                  <a:pt x="483" y="415"/>
                </a:cubicBezTo>
                <a:cubicBezTo>
                  <a:pt x="471" y="419"/>
                  <a:pt x="487" y="390"/>
                  <a:pt x="492" y="378"/>
                </a:cubicBezTo>
                <a:cubicBezTo>
                  <a:pt x="506" y="345"/>
                  <a:pt x="509" y="351"/>
                  <a:pt x="539" y="341"/>
                </a:cubicBezTo>
                <a:cubicBezTo>
                  <a:pt x="576" y="344"/>
                  <a:pt x="617" y="367"/>
                  <a:pt x="650" y="350"/>
                </a:cubicBezTo>
                <a:cubicBezTo>
                  <a:pt x="670" y="340"/>
                  <a:pt x="617" y="318"/>
                  <a:pt x="595" y="313"/>
                </a:cubicBezTo>
                <a:cubicBezTo>
                  <a:pt x="518" y="295"/>
                  <a:pt x="570" y="305"/>
                  <a:pt x="437" y="295"/>
                </a:cubicBezTo>
                <a:cubicBezTo>
                  <a:pt x="501" y="271"/>
                  <a:pt x="421" y="295"/>
                  <a:pt x="502" y="295"/>
                </a:cubicBezTo>
                <a:cubicBezTo>
                  <a:pt x="564" y="295"/>
                  <a:pt x="625" y="288"/>
                  <a:pt x="687" y="285"/>
                </a:cubicBezTo>
                <a:cubicBezTo>
                  <a:pt x="648" y="266"/>
                  <a:pt x="611" y="224"/>
                  <a:pt x="567" y="220"/>
                </a:cubicBezTo>
                <a:cubicBezTo>
                  <a:pt x="515" y="215"/>
                  <a:pt x="462" y="214"/>
                  <a:pt x="409" y="211"/>
                </a:cubicBezTo>
                <a:cubicBezTo>
                  <a:pt x="470" y="196"/>
                  <a:pt x="478" y="193"/>
                  <a:pt x="548" y="202"/>
                </a:cubicBezTo>
                <a:cubicBezTo>
                  <a:pt x="592" y="216"/>
                  <a:pt x="625" y="231"/>
                  <a:pt x="678" y="202"/>
                </a:cubicBezTo>
                <a:cubicBezTo>
                  <a:pt x="690" y="195"/>
                  <a:pt x="671" y="174"/>
                  <a:pt x="660" y="165"/>
                </a:cubicBezTo>
                <a:cubicBezTo>
                  <a:pt x="650" y="157"/>
                  <a:pt x="635" y="156"/>
                  <a:pt x="622" y="155"/>
                </a:cubicBezTo>
                <a:cubicBezTo>
                  <a:pt x="569" y="150"/>
                  <a:pt x="517" y="149"/>
                  <a:pt x="464" y="146"/>
                </a:cubicBezTo>
                <a:cubicBezTo>
                  <a:pt x="473" y="143"/>
                  <a:pt x="482" y="139"/>
                  <a:pt x="492" y="137"/>
                </a:cubicBezTo>
                <a:cubicBezTo>
                  <a:pt x="523" y="132"/>
                  <a:pt x="555" y="136"/>
                  <a:pt x="585" y="127"/>
                </a:cubicBezTo>
                <a:cubicBezTo>
                  <a:pt x="594" y="124"/>
                  <a:pt x="567" y="119"/>
                  <a:pt x="557" y="118"/>
                </a:cubicBezTo>
                <a:cubicBezTo>
                  <a:pt x="511" y="113"/>
                  <a:pt x="464" y="112"/>
                  <a:pt x="418" y="109"/>
                </a:cubicBezTo>
                <a:cubicBezTo>
                  <a:pt x="427" y="103"/>
                  <a:pt x="436" y="95"/>
                  <a:pt x="446" y="90"/>
                </a:cubicBezTo>
                <a:cubicBezTo>
                  <a:pt x="464" y="82"/>
                  <a:pt x="502" y="72"/>
                  <a:pt x="502" y="72"/>
                </a:cubicBezTo>
                <a:cubicBezTo>
                  <a:pt x="496" y="60"/>
                  <a:pt x="488" y="48"/>
                  <a:pt x="483" y="35"/>
                </a:cubicBezTo>
                <a:cubicBezTo>
                  <a:pt x="479" y="26"/>
                  <a:pt x="465" y="11"/>
                  <a:pt x="474" y="7"/>
                </a:cubicBezTo>
                <a:cubicBezTo>
                  <a:pt x="488" y="0"/>
                  <a:pt x="505" y="13"/>
                  <a:pt x="520" y="16"/>
                </a:cubicBezTo>
                <a:cubicBezTo>
                  <a:pt x="550" y="46"/>
                  <a:pt x="535" y="44"/>
                  <a:pt x="557" y="44"/>
                </a:cubicBezTo>
              </a:path>
            </a:pathLst>
          </a:custGeom>
          <a:solidFill>
            <a:srgbClr val="0099FF">
              <a:alpha val="4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0" y="1066800"/>
            <a:ext cx="228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B0F0"/>
                </a:solidFill>
                <a:latin typeface="Arial" charset="0"/>
              </a:rPr>
              <a:t>“MARS</a:t>
            </a:r>
            <a:r>
              <a:rPr lang="en-US" sz="2000" dirty="0" smtClean="0">
                <a:solidFill>
                  <a:srgbClr val="00B0F0"/>
                </a:solidFill>
                <a:latin typeface="Arial" charset="0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B0F0"/>
                </a:solidFill>
                <a:latin typeface="Arial" charset="0"/>
              </a:rPr>
              <a:t>(Men)</a:t>
            </a:r>
            <a:endParaRPr lang="en-US" sz="2000" dirty="0">
              <a:solidFill>
                <a:srgbClr val="00B0F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B0F0"/>
                </a:solidFill>
                <a:latin typeface="Arial" charset="0"/>
              </a:rPr>
              <a:t>Former kidney duct become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</a:rPr>
              <a:t>ductus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</a:rPr>
              <a:t>deferns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</a:rPr>
              <a:t>epididymous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, retains connection to bladder</a:t>
            </a:r>
          </a:p>
        </p:txBody>
      </p:sp>
      <p:sp>
        <p:nvSpPr>
          <p:cNvPr id="280584" name="Freeform 8"/>
          <p:cNvSpPr>
            <a:spLocks/>
          </p:cNvSpPr>
          <p:nvPr/>
        </p:nvSpPr>
        <p:spPr bwMode="auto">
          <a:xfrm>
            <a:off x="3746500" y="2209800"/>
            <a:ext cx="1828800" cy="396240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8" y="1152"/>
              </a:cxn>
              <a:cxn ang="0">
                <a:pos x="616" y="1488"/>
              </a:cxn>
              <a:cxn ang="0">
                <a:pos x="712" y="1488"/>
              </a:cxn>
              <a:cxn ang="0">
                <a:pos x="952" y="1536"/>
              </a:cxn>
              <a:cxn ang="0">
                <a:pos x="1096" y="1776"/>
              </a:cxn>
              <a:cxn ang="0">
                <a:pos x="1144" y="2112"/>
              </a:cxn>
              <a:cxn ang="0">
                <a:pos x="1144" y="2496"/>
              </a:cxn>
            </a:cxnLst>
            <a:rect l="0" t="0" r="r" b="b"/>
            <a:pathLst>
              <a:path w="1152" h="2496">
                <a:moveTo>
                  <a:pt x="88" y="0"/>
                </a:moveTo>
                <a:cubicBezTo>
                  <a:pt x="44" y="452"/>
                  <a:pt x="0" y="904"/>
                  <a:pt x="88" y="1152"/>
                </a:cubicBezTo>
                <a:cubicBezTo>
                  <a:pt x="176" y="1400"/>
                  <a:pt x="512" y="1432"/>
                  <a:pt x="616" y="1488"/>
                </a:cubicBezTo>
                <a:cubicBezTo>
                  <a:pt x="720" y="1544"/>
                  <a:pt x="656" y="1480"/>
                  <a:pt x="712" y="1488"/>
                </a:cubicBezTo>
                <a:cubicBezTo>
                  <a:pt x="768" y="1496"/>
                  <a:pt x="888" y="1488"/>
                  <a:pt x="952" y="1536"/>
                </a:cubicBezTo>
                <a:cubicBezTo>
                  <a:pt x="1016" y="1584"/>
                  <a:pt x="1064" y="1680"/>
                  <a:pt x="1096" y="1776"/>
                </a:cubicBezTo>
                <a:cubicBezTo>
                  <a:pt x="1128" y="1872"/>
                  <a:pt x="1136" y="1992"/>
                  <a:pt x="1144" y="2112"/>
                </a:cubicBezTo>
                <a:cubicBezTo>
                  <a:pt x="1152" y="2232"/>
                  <a:pt x="1152" y="2432"/>
                  <a:pt x="1144" y="2496"/>
                </a:cubicBezTo>
              </a:path>
            </a:pathLst>
          </a:custGeom>
          <a:noFill/>
          <a:ln w="114300" cmpd="sng">
            <a:solidFill>
              <a:srgbClr val="FFCCFF">
                <a:alpha val="66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5" name="Freeform 9"/>
          <p:cNvSpPr>
            <a:spLocks/>
          </p:cNvSpPr>
          <p:nvPr/>
        </p:nvSpPr>
        <p:spPr bwMode="auto">
          <a:xfrm>
            <a:off x="5613400" y="2286000"/>
            <a:ext cx="1714500" cy="3962400"/>
          </a:xfrm>
          <a:custGeom>
            <a:avLst/>
            <a:gdLst/>
            <a:ahLst/>
            <a:cxnLst>
              <a:cxn ang="0">
                <a:pos x="1072" y="0"/>
              </a:cxn>
              <a:cxn ang="0">
                <a:pos x="1072" y="720"/>
              </a:cxn>
              <a:cxn ang="0">
                <a:pos x="1024" y="1104"/>
              </a:cxn>
              <a:cxn ang="0">
                <a:pos x="928" y="1344"/>
              </a:cxn>
              <a:cxn ang="0">
                <a:pos x="640" y="1440"/>
              </a:cxn>
              <a:cxn ang="0">
                <a:pos x="400" y="1488"/>
              </a:cxn>
              <a:cxn ang="0">
                <a:pos x="160" y="1536"/>
              </a:cxn>
              <a:cxn ang="0">
                <a:pos x="16" y="1920"/>
              </a:cxn>
              <a:cxn ang="0">
                <a:pos x="64" y="2496"/>
              </a:cxn>
            </a:cxnLst>
            <a:rect l="0" t="0" r="r" b="b"/>
            <a:pathLst>
              <a:path w="1080" h="2496">
                <a:moveTo>
                  <a:pt x="1072" y="0"/>
                </a:moveTo>
                <a:cubicBezTo>
                  <a:pt x="1076" y="268"/>
                  <a:pt x="1080" y="536"/>
                  <a:pt x="1072" y="720"/>
                </a:cubicBezTo>
                <a:cubicBezTo>
                  <a:pt x="1064" y="904"/>
                  <a:pt x="1048" y="1000"/>
                  <a:pt x="1024" y="1104"/>
                </a:cubicBezTo>
                <a:cubicBezTo>
                  <a:pt x="1000" y="1208"/>
                  <a:pt x="992" y="1288"/>
                  <a:pt x="928" y="1344"/>
                </a:cubicBezTo>
                <a:cubicBezTo>
                  <a:pt x="864" y="1400"/>
                  <a:pt x="728" y="1416"/>
                  <a:pt x="640" y="1440"/>
                </a:cubicBezTo>
                <a:cubicBezTo>
                  <a:pt x="552" y="1464"/>
                  <a:pt x="480" y="1472"/>
                  <a:pt x="400" y="1488"/>
                </a:cubicBezTo>
                <a:cubicBezTo>
                  <a:pt x="320" y="1504"/>
                  <a:pt x="224" y="1464"/>
                  <a:pt x="160" y="1536"/>
                </a:cubicBezTo>
                <a:cubicBezTo>
                  <a:pt x="96" y="1608"/>
                  <a:pt x="32" y="1760"/>
                  <a:pt x="16" y="1920"/>
                </a:cubicBezTo>
                <a:cubicBezTo>
                  <a:pt x="0" y="2080"/>
                  <a:pt x="64" y="2400"/>
                  <a:pt x="64" y="2496"/>
                </a:cubicBezTo>
              </a:path>
            </a:pathLst>
          </a:custGeom>
          <a:noFill/>
          <a:ln w="114300">
            <a:solidFill>
              <a:srgbClr val="FFCCFF">
                <a:alpha val="4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0" y="4191000"/>
            <a:ext cx="228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“VENUS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(Women)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New tubes fuse at midline to become uterine tubes, uterus, superior 2/3 vagina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76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  <p:bldP spid="280581" grpId="0" animBg="1"/>
      <p:bldP spid="280582" grpId="0" animBg="1"/>
      <p:bldP spid="280582" grpId="1" animBg="1"/>
      <p:bldP spid="280584" grpId="0" animBg="1"/>
      <p:bldP spid="280584" grpId="1" animBg="1"/>
      <p:bldP spid="2805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0"/>
            <a:ext cx="551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ndg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reter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27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Developing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GenTube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9463"/>
            <a:ext cx="91440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idDesc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086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6019800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Descent of Gonads / Ascent of Kidneys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no-gonadal development"/>
          <p:cNvPicPr>
            <a:picLocks noChangeAspect="1" noChangeArrowheads="1"/>
          </p:cNvPicPr>
          <p:nvPr/>
        </p:nvPicPr>
        <p:blipFill>
          <a:blip r:embed="rId3" cstate="print"/>
          <a:srcRect r="50002"/>
          <a:stretch>
            <a:fillRect/>
          </a:stretch>
        </p:blipFill>
        <p:spPr bwMode="auto">
          <a:xfrm>
            <a:off x="5334000" y="457200"/>
            <a:ext cx="38100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Developmental basis of adult kidney/POSITION &amp; VASCULAR SUPPLY</a:t>
            </a: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33476" name="Picture 4" descr="reno-gonadal development"/>
          <p:cNvPicPr>
            <a:picLocks noChangeAspect="1" noChangeArrowheads="1"/>
          </p:cNvPicPr>
          <p:nvPr/>
        </p:nvPicPr>
        <p:blipFill>
          <a:blip r:embed="rId3" cstate="print"/>
          <a:srcRect l="48000" t="15158"/>
          <a:stretch>
            <a:fillRect/>
          </a:stretch>
        </p:blipFill>
        <p:spPr bwMode="auto">
          <a:xfrm>
            <a:off x="5334000" y="12192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Line 5"/>
          <p:cNvSpPr>
            <a:spLocks noChangeShapeType="1"/>
          </p:cNvSpPr>
          <p:nvPr/>
        </p:nvSpPr>
        <p:spPr bwMode="auto">
          <a:xfrm flipH="1">
            <a:off x="6934200" y="2057400"/>
            <a:ext cx="7620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 flipH="1">
            <a:off x="6477000" y="3048000"/>
            <a:ext cx="4572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>
            <a:off x="6705600" y="1828800"/>
            <a:ext cx="990600" cy="76200"/>
          </a:xfrm>
          <a:prstGeom prst="line">
            <a:avLst/>
          </a:prstGeom>
          <a:noFill/>
          <a:ln w="152400">
            <a:pattFill prst="dkUpDiag">
              <a:fgClr>
                <a:srgbClr val="FF0000"/>
              </a:fgClr>
              <a:bgClr>
                <a:srgbClr val="800000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533400" y="1143000"/>
            <a:ext cx="990600" cy="76200"/>
          </a:xfrm>
          <a:prstGeom prst="line">
            <a:avLst/>
          </a:prstGeom>
          <a:noFill/>
          <a:ln w="127000">
            <a:pattFill prst="dkUpDiag">
              <a:fgClr>
                <a:srgbClr val="FF0000"/>
              </a:fgClr>
              <a:bgClr>
                <a:srgbClr val="800000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 flipH="1" flipV="1">
            <a:off x="457200" y="1600200"/>
            <a:ext cx="10668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1676400" y="990600"/>
            <a:ext cx="2057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Renal artery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Gonadal artery - Testes or ovaries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334000" y="22860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nimBg="1"/>
      <p:bldP spid="233478" grpId="0" animBg="1"/>
      <p:bldP spid="233479" grpId="0" animBg="1"/>
      <p:bldP spid="233480" grpId="0" animBg="1"/>
      <p:bldP spid="23348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FF00"/>
      </a:dk2>
      <a:lt2>
        <a:srgbClr val="808080"/>
      </a:lt2>
      <a:accent1>
        <a:srgbClr val="00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FF00"/>
        </a:dk2>
        <a:lt2>
          <a:srgbClr val="808080"/>
        </a:lt2>
        <a:accent1>
          <a:srgbClr val="00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583</Words>
  <Application>Microsoft Macintosh PowerPoint</Application>
  <PresentationFormat>On-screen Show (4:3)</PresentationFormat>
  <Paragraphs>132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Kidney /FASCIAL COMPARTMENTS</vt:lpstr>
      <vt:lpstr>PowerPoint Presentation</vt:lpstr>
      <vt:lpstr>/ Kidney /INTERNAL MORPHOLOGY</vt:lpstr>
      <vt:lpstr>Kidney/ INTERNAL MORPHOLOGY</vt:lpstr>
      <vt:lpstr>PowerPoint Presentation</vt:lpstr>
      <vt:lpstr>PowerPoint Presentation</vt:lpstr>
      <vt:lpstr>PowerPoint Presentation</vt:lpstr>
      <vt:lpstr>STRUCTURE OF THE BLADDER</vt:lpstr>
      <vt:lpstr>PowerPoint Presentation</vt:lpstr>
      <vt:lpstr>PowerPoint Presentation</vt:lpstr>
      <vt:lpstr>PowerPoint Presentation</vt:lpstr>
      <vt:lpstr>PowerPoint Presentation</vt:lpstr>
      <vt:lpstr>URETER ATTACHMENT</vt:lpstr>
      <vt:lpstr>PowerPoint Presentation</vt:lpstr>
      <vt:lpstr>PowerPoint Presentation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Excretory System</dc:subject>
  <dc:creator>Dr. Stuart Sumida</dc:creator>
  <cp:lastModifiedBy>Stuart Sumida</cp:lastModifiedBy>
  <cp:revision>56</cp:revision>
  <dcterms:created xsi:type="dcterms:W3CDTF">2001-04-25T01:32:34Z</dcterms:created>
  <dcterms:modified xsi:type="dcterms:W3CDTF">2014-07-04T07:17:47Z</dcterms:modified>
</cp:coreProperties>
</file>