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47" r:id="rId2"/>
    <p:sldId id="639" r:id="rId3"/>
    <p:sldId id="642" r:id="rId4"/>
    <p:sldId id="656" r:id="rId5"/>
    <p:sldId id="625" r:id="rId6"/>
    <p:sldId id="645" r:id="rId7"/>
    <p:sldId id="654" r:id="rId8"/>
    <p:sldId id="641" r:id="rId9"/>
    <p:sldId id="643" r:id="rId10"/>
    <p:sldId id="640" r:id="rId11"/>
    <p:sldId id="661" r:id="rId12"/>
    <p:sldId id="626" r:id="rId13"/>
    <p:sldId id="653" r:id="rId14"/>
    <p:sldId id="627" r:id="rId15"/>
    <p:sldId id="628" r:id="rId16"/>
    <p:sldId id="630" r:id="rId17"/>
    <p:sldId id="634" r:id="rId18"/>
    <p:sldId id="633" r:id="rId19"/>
    <p:sldId id="663" r:id="rId20"/>
    <p:sldId id="655" r:id="rId21"/>
    <p:sldId id="631" r:id="rId22"/>
    <p:sldId id="632" r:id="rId23"/>
    <p:sldId id="635" r:id="rId24"/>
    <p:sldId id="636" r:id="rId25"/>
    <p:sldId id="637" r:id="rId26"/>
    <p:sldId id="638" r:id="rId27"/>
    <p:sldId id="664" r:id="rId28"/>
    <p:sldId id="648" r:id="rId29"/>
    <p:sldId id="665" r:id="rId30"/>
    <p:sldId id="666" r:id="rId31"/>
    <p:sldId id="667" r:id="rId32"/>
    <p:sldId id="668" r:id="rId33"/>
    <p:sldId id="669" r:id="rId34"/>
    <p:sldId id="670" r:id="rId35"/>
    <p:sldId id="671" r:id="rId36"/>
    <p:sldId id="672" r:id="rId37"/>
    <p:sldId id="67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9FF"/>
    <a:srgbClr val="996600"/>
    <a:srgbClr val="FF9900"/>
    <a:srgbClr val="663300"/>
    <a:srgbClr val="CCECFF"/>
    <a:srgbClr val="CCFF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59" autoAdjust="0"/>
    <p:restoredTop sz="90929"/>
  </p:normalViewPr>
  <p:slideViewPr>
    <p:cSldViewPr>
      <p:cViewPr varScale="1">
        <p:scale>
          <a:sx n="98" d="100"/>
          <a:sy n="98" d="100"/>
        </p:scale>
        <p:origin x="-16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G:\Jobs\CSUSB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34088"/>
            <a:ext cx="1752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5ADA-A612-48B5-A92A-BB3261690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240A6-D354-4045-BDF0-8CD114966565}" type="datetimeFigureOut">
              <a:rPr lang="en-US"/>
              <a:pPr>
                <a:defRPr/>
              </a:pPr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DF9D-AC52-4B97-BD2F-9F0EC9F2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096E-9BF6-4A93-87CB-4373F45D1EC6}" type="datetimeFigureOut">
              <a:rPr lang="en-US"/>
              <a:pPr>
                <a:defRPr/>
              </a:pPr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3A69-3195-4B3A-8C54-453B534A5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F090-AC50-4C6F-88FD-A33AD80A3EF0}" type="datetimeFigureOut">
              <a:rPr lang="en-US"/>
              <a:pPr>
                <a:defRPr/>
              </a:pPr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0C97-DD15-452D-A368-642AA1875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1190E-FA45-41D3-96B0-84AB8EFDB80F}" type="datetimeFigureOut">
              <a:rPr lang="en-US"/>
              <a:pPr>
                <a:defRPr/>
              </a:pPr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80E5-6B4C-4ED9-A106-D72C0BCB5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048E-133C-44A9-88CD-8210AA2A708B}" type="datetimeFigureOut">
              <a:rPr lang="en-US"/>
              <a:pPr>
                <a:defRPr/>
              </a:pPr>
              <a:t>7/4/2012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7E5B-06EA-479C-8189-EA79264AD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1827-9A28-4BFA-8FEB-715A6CEA0DFB}" type="datetimeFigureOut">
              <a:rPr lang="en-US"/>
              <a:pPr>
                <a:defRPr/>
              </a:pPr>
              <a:t>7/4/2012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B1F6-6210-4E9A-8DCF-BEB8EA0BB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650D-FFF9-434A-B761-7C1EE5F2A232}" type="datetimeFigureOut">
              <a:rPr lang="en-US"/>
              <a:pPr>
                <a:defRPr/>
              </a:pPr>
              <a:t>7/4/2012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0C37-F5E4-4376-B066-AA914A5D3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28B3-76B4-4EC1-A8D7-CBBDE5836CE8}" type="datetimeFigureOut">
              <a:rPr lang="en-US"/>
              <a:pPr>
                <a:defRPr/>
              </a:pPr>
              <a:t>7/4/2012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7072-46D9-4ACE-B469-7DF2373EA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92FE-24F0-4636-806A-536453A71A4F}" type="datetimeFigureOut">
              <a:rPr lang="en-US"/>
              <a:pPr>
                <a:defRPr/>
              </a:pPr>
              <a:t>7/4/2012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A57C-E043-43C0-B573-15ECC3A37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A293-9EF6-44B5-A49E-5D16854AF40C}" type="datetimeFigureOut">
              <a:rPr lang="en-US"/>
              <a:pPr>
                <a:defRPr/>
              </a:pPr>
              <a:t>7/4/2012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386C9-D782-4AC6-BB59-1958436E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B0B01A3-240C-443D-8B61-DA65CFF373BB}" type="datetimeFigureOut">
              <a:rPr lang="en-US"/>
              <a:pPr>
                <a:defRPr/>
              </a:pPr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C02D27C-EC0E-4BD2-9C6C-5A1D1757E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41325" y="239713"/>
            <a:ext cx="4500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Arial" pitchFamily="34" charset="0"/>
              </a:rPr>
              <a:t>Biology 323</a:t>
            </a:r>
          </a:p>
          <a:p>
            <a:r>
              <a:rPr lang="en-US" sz="2000" b="1" i="1">
                <a:latin typeface="Arial" pitchFamily="34" charset="0"/>
              </a:rPr>
              <a:t>Human Anatomy for Biology Majors</a:t>
            </a:r>
          </a:p>
          <a:p>
            <a:r>
              <a:rPr lang="en-US" sz="2000" b="1" i="1">
                <a:latin typeface="Arial" pitchFamily="34" charset="0"/>
              </a:rPr>
              <a:t>Lecture 18</a:t>
            </a:r>
          </a:p>
          <a:p>
            <a:r>
              <a:rPr lang="en-US" sz="2000" b="1" i="1">
                <a:latin typeface="Arial" pitchFamily="34" charset="0"/>
              </a:rPr>
              <a:t>Dr. Stuart S. Sumida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2906713"/>
            <a:ext cx="90630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latin typeface="Arial" pitchFamily="34" charset="0"/>
              </a:rPr>
              <a:t>From the Head to the Neck</a:t>
            </a:r>
          </a:p>
          <a:p>
            <a:pPr algn="ctr"/>
            <a:r>
              <a:rPr lang="en-US" sz="5400">
                <a:latin typeface="Arial" pitchFamily="34" charset="0"/>
              </a:rPr>
              <a:t>(or was it from the body to the neck?)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50" descr="C:\WINDOWS\Desktop\Stuart\Biology 323\Raw Images\TempNeck\Omohy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538" y="0"/>
            <a:ext cx="6383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 descr="C:\WINDOWS\Desktop\Stuart\Biology 323\Raw Images\TempNeck\Omohy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83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Oval 1027"/>
          <p:cNvSpPr>
            <a:spLocks noChangeArrowheads="1"/>
          </p:cNvSpPr>
          <p:nvPr/>
        </p:nvSpPr>
        <p:spPr bwMode="auto">
          <a:xfrm>
            <a:off x="2209800" y="3581400"/>
            <a:ext cx="762000" cy="4572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1028"/>
          <p:cNvSpPr>
            <a:spLocks noChangeShapeType="1"/>
          </p:cNvSpPr>
          <p:nvPr/>
        </p:nvSpPr>
        <p:spPr bwMode="auto">
          <a:xfrm flipV="1">
            <a:off x="2971800" y="1905000"/>
            <a:ext cx="3657600" cy="1828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Text Box 1029"/>
          <p:cNvSpPr txBox="1">
            <a:spLocks noChangeArrowheads="1"/>
          </p:cNvSpPr>
          <p:nvPr/>
        </p:nvSpPr>
        <p:spPr bwMode="auto">
          <a:xfrm>
            <a:off x="6629400" y="1108075"/>
            <a:ext cx="25146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 Rounded MT Bold" pitchFamily="34" charset="0"/>
              </a:rPr>
              <a:t>Carotid Sheath:</a:t>
            </a:r>
          </a:p>
          <a:p>
            <a:pPr>
              <a:buFontTx/>
              <a:buChar char="•"/>
            </a:pPr>
            <a:r>
              <a:rPr lang="en-US">
                <a:latin typeface="Arial Rounded MT Bold" pitchFamily="34" charset="0"/>
              </a:rPr>
              <a:t>Carotid Artery</a:t>
            </a:r>
          </a:p>
          <a:p>
            <a:pPr>
              <a:buFontTx/>
              <a:buChar char="•"/>
            </a:pPr>
            <a:r>
              <a:rPr lang="en-US">
                <a:latin typeface="Arial Rounded MT Bold" pitchFamily="34" charset="0"/>
              </a:rPr>
              <a:t>Jugular Vein</a:t>
            </a:r>
          </a:p>
          <a:p>
            <a:pPr>
              <a:buFontTx/>
              <a:buChar char="•"/>
            </a:pPr>
            <a:r>
              <a:rPr lang="en-US">
                <a:latin typeface="Arial Rounded MT Bold" pitchFamily="34" charset="0"/>
              </a:rPr>
              <a:t>Vagus Nerve</a:t>
            </a:r>
          </a:p>
          <a:p>
            <a:endParaRPr lang="en-US">
              <a:latin typeface="Arial Rounded MT Bold" pitchFamily="34" charset="0"/>
            </a:endParaRPr>
          </a:p>
          <a:p>
            <a:r>
              <a:rPr lang="en-US">
                <a:latin typeface="Arial Rounded MT Bold" pitchFamily="34" charset="0"/>
              </a:rPr>
              <a:t>Do you remember what foramina these pass through?!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WINDOWS\Desktop\Stuart\Biology 323\Raw Images\TempNeck\CarotidSh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0"/>
            <a:ext cx="6219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WINDOWS\Desktop\Stuart\Biology 323\Raw Images\TempNeck\CervPlexu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463"/>
            <a:ext cx="800100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WINDOWS\Desktop\Stuart\Biology 323\Raw Images\TempNeck\CervicalPlex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704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WINDOWS\Desktop\Stuart\Biology 323\Raw Images\TempNeck\CervicalPlexu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704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WINDOWS\Desktop\Stuart\Biology 323\Raw Images\TempNeck\CervPlexu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463"/>
            <a:ext cx="800100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WINDOWS\Desktop\Stuart\Biology 323\Raw Images\TempNeck\ConstrictorsBW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88"/>
            <a:ext cx="7848600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WINDOWS\Desktop\Stuart\Biology 323\Raw Images\TempNeck\Constrictor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0"/>
            <a:ext cx="6122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WINDOWS\Desktop\Stuart\Biology 323\Raw Images\TempNeck\Constrictor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0"/>
            <a:ext cx="6122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5410200" y="2209800"/>
            <a:ext cx="0" cy="1219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181600" y="3429000"/>
            <a:ext cx="228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648200" y="1905000"/>
            <a:ext cx="762000" cy="304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5486400" y="35052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 flipV="1">
            <a:off x="5257800" y="3505200"/>
            <a:ext cx="228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 flipV="1">
            <a:off x="5257800" y="4114800"/>
            <a:ext cx="228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5562600" y="4343400"/>
            <a:ext cx="0" cy="990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4876800" y="5334000"/>
            <a:ext cx="685800" cy="228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5486400" y="2057400"/>
            <a:ext cx="39163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00FF00"/>
                </a:solidFill>
                <a:latin typeface="Arial Rounded MT Bold" pitchFamily="34" charset="0"/>
              </a:rPr>
              <a:t>Superior Pharyngeal</a:t>
            </a:r>
          </a:p>
          <a:p>
            <a:r>
              <a:rPr lang="en-US" sz="2200">
                <a:solidFill>
                  <a:srgbClr val="00FF00"/>
                </a:solidFill>
                <a:latin typeface="Arial Rounded MT Bold" pitchFamily="34" charset="0"/>
              </a:rPr>
              <a:t>Constrictor (attaches to</a:t>
            </a:r>
          </a:p>
          <a:p>
            <a:r>
              <a:rPr lang="en-US" sz="2200">
                <a:solidFill>
                  <a:srgbClr val="00FF00"/>
                </a:solidFill>
                <a:latin typeface="Arial Rounded MT Bold" pitchFamily="34" charset="0"/>
              </a:rPr>
              <a:t>Pterygomandibular raphe’) 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5622925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 flipH="1" flipV="1">
            <a:off x="5105400" y="3962400"/>
            <a:ext cx="457200" cy="457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5622925" y="3413125"/>
            <a:ext cx="34353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0000FF"/>
                </a:solidFill>
                <a:latin typeface="Arial Rounded MT Bold" pitchFamily="34" charset="0"/>
              </a:rPr>
              <a:t>Middle Pharyngeal</a:t>
            </a:r>
          </a:p>
          <a:p>
            <a:r>
              <a:rPr lang="en-US" sz="2200">
                <a:solidFill>
                  <a:srgbClr val="0000FF"/>
                </a:solidFill>
                <a:latin typeface="Arial Rounded MT Bold" pitchFamily="34" charset="0"/>
              </a:rPr>
              <a:t>Constrictor (attaches to</a:t>
            </a:r>
          </a:p>
          <a:p>
            <a:r>
              <a:rPr lang="en-US" sz="2200">
                <a:solidFill>
                  <a:srgbClr val="0000FF"/>
                </a:solidFill>
                <a:latin typeface="Arial Rounded MT Bold" pitchFamily="34" charset="0"/>
              </a:rPr>
              <a:t>Hyoid bone) </a:t>
            </a:r>
          </a:p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5699125" y="4403725"/>
            <a:ext cx="34448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FF3300"/>
                </a:solidFill>
                <a:latin typeface="Arial Rounded MT Bold" pitchFamily="34" charset="0"/>
              </a:rPr>
              <a:t>Inferior Pharyngeal</a:t>
            </a:r>
          </a:p>
          <a:p>
            <a:r>
              <a:rPr lang="en-US" sz="2200">
                <a:solidFill>
                  <a:srgbClr val="FF3300"/>
                </a:solidFill>
                <a:latin typeface="Arial Rounded MT Bold" pitchFamily="34" charset="0"/>
              </a:rPr>
              <a:t>Constrictor (attaches to</a:t>
            </a:r>
          </a:p>
          <a:p>
            <a:r>
              <a:rPr lang="en-US" sz="2200">
                <a:solidFill>
                  <a:srgbClr val="FF3300"/>
                </a:solidFill>
                <a:latin typeface="Arial Rounded MT Bold" pitchFamily="34" charset="0"/>
              </a:rPr>
              <a:t>Thyroid and cricoid cartilages)</a:t>
            </a:r>
            <a:r>
              <a:rPr lang="en-US" sz="220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6" descr="C:\WINDOWS\Desktop\Stuart\Biology 323\Raw Images\TempNeck\NeckCros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938"/>
            <a:ext cx="7543800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WINDOWS\Desktop\Stuart\Biology 323\Raw Images\TempNeck\ConstrictorsBW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88"/>
            <a:ext cx="7848600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WINDOWS\Desktop\Stuart\Biology 323\Raw Images\TempNeck\Constrictor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6624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WINDOWS\Desktop\Stuart\Biology 323\Raw Images\TempNeck\arch-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39688"/>
            <a:ext cx="84582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WINDOWS\Desktop\Stuart\Biology 323\Raw Images\TempNeck\LaryngealCart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75" y="0"/>
            <a:ext cx="6773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Stuart\Biology 323\Raw Images\TempNeck\Laryn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0"/>
            <a:ext cx="6259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WINDOWS\Desktop\Stuart\Biology 323\Raw Images\TempNeck\Laryn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0"/>
            <a:ext cx="6259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WINDOWS\Desktop\Stuart\Biology 323\Raw Images\TempNeck\Larynx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0" y="0"/>
            <a:ext cx="654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1676400"/>
            <a:ext cx="5715000" cy="2678113"/>
          </a:xfrm>
        </p:spPr>
        <p:txBody>
          <a:bodyPr/>
          <a:lstStyle/>
          <a:p>
            <a:r>
              <a:rPr lang="en-US" sz="7200" b="1" smtClean="0">
                <a:latin typeface="Arial" pitchFamily="34" charset="0"/>
                <a:cs typeface="Arial" pitchFamily="34" charset="0"/>
              </a:rPr>
              <a:t>Phonation</a:t>
            </a:r>
            <a:br>
              <a:rPr lang="en-US" sz="7200" b="1" smtClean="0">
                <a:latin typeface="Arial" pitchFamily="34" charset="0"/>
                <a:cs typeface="Arial" pitchFamily="34" charset="0"/>
              </a:rPr>
            </a:br>
            <a:r>
              <a:rPr lang="en-US" sz="7200" b="1" smtClean="0">
                <a:latin typeface="Arial" pitchFamily="34" charset="0"/>
                <a:cs typeface="Arial" pitchFamily="34" charset="0"/>
              </a:rPr>
              <a:t>(Speaking)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WINDOWS\Desktop\Stuart\Biology 323\Raw Images\TempNeck\VoiceSoun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263" y="0"/>
            <a:ext cx="6721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222250" y="44450"/>
            <a:ext cx="8678863" cy="901700"/>
          </a:xfrm>
        </p:spPr>
        <p:txBody>
          <a:bodyPr/>
          <a:lstStyle/>
          <a:p>
            <a:r>
              <a:rPr lang="en-US" sz="5300" b="1" smtClean="0">
                <a:latin typeface="Arial" pitchFamily="34" charset="0"/>
                <a:cs typeface="Arial" pitchFamily="34" charset="0"/>
              </a:rPr>
              <a:t>Phonation &amp; Articulation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000125"/>
            <a:ext cx="8915400" cy="5402263"/>
          </a:xfrm>
        </p:spPr>
        <p:txBody>
          <a:bodyPr/>
          <a:lstStyle/>
          <a:p>
            <a:pPr marL="463550">
              <a:buSzPct val="99000"/>
              <a:buFontTx/>
              <a:buAutoNum type="arabicPeriod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Glottis closes</a:t>
            </a:r>
          </a:p>
          <a:p>
            <a:pPr marL="936625" lvl="1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Recurrent laryngeal nerve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from CN X</a:t>
            </a:r>
          </a:p>
          <a:p>
            <a:pPr marL="463550">
              <a:buSzPct val="99000"/>
              <a:buFontTx/>
              <a:buAutoNum type="arabicPeriod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Air is forced through the glottis</a:t>
            </a:r>
          </a:p>
          <a:p>
            <a:pPr marL="936625" lvl="1"/>
            <a:r>
              <a:rPr lang="en-US" sz="3200" smtClean="0">
                <a:latin typeface="Arial" pitchFamily="34" charset="0"/>
                <a:cs typeface="Arial" pitchFamily="34" charset="0"/>
              </a:rPr>
              <a:t>Vocal folds vibrate and produce a constant tone (</a:t>
            </a:r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phonation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63550">
              <a:buSzPct val="99000"/>
              <a:buFontTx/>
              <a:buAutoNum type="arabicPeriod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Pitch of the tone depends on:</a:t>
            </a:r>
          </a:p>
          <a:p>
            <a:pPr marL="936625" lvl="1"/>
            <a:r>
              <a:rPr lang="en-US" sz="3200" smtClean="0">
                <a:latin typeface="Arial" pitchFamily="34" charset="0"/>
                <a:cs typeface="Arial" pitchFamily="34" charset="0"/>
              </a:rPr>
              <a:t>Diameter, length, tension of vocal folds (CN X)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 descr="C:\WINDOWS\Desktop\Stuart\Biology 323\Raw Images\TempNeck\Prevertebra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0"/>
            <a:ext cx="6286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3277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38" y="704850"/>
            <a:ext cx="5513387" cy="544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95763" y="100013"/>
            <a:ext cx="776287" cy="2882900"/>
            <a:chOff x="0" y="6"/>
            <a:chExt cx="694" cy="2582"/>
          </a:xfrm>
        </p:grpSpPr>
        <p:sp>
          <p:nvSpPr>
            <p:cNvPr id="32780" name="Rectangle 3"/>
            <p:cNvSpPr>
              <a:spLocks/>
            </p:cNvSpPr>
            <p:nvPr/>
          </p:nvSpPr>
          <p:spPr bwMode="auto">
            <a:xfrm>
              <a:off x="0" y="6"/>
              <a:ext cx="694" cy="4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100">
                  <a:latin typeface="Arial" pitchFamily="34" charset="0"/>
                  <a:ea typeface="Helvetica Neue Bold Condensed"/>
                </a:rPr>
                <a:t>Glottis</a:t>
              </a:r>
            </a:p>
            <a:p>
              <a:pPr>
                <a:lnSpc>
                  <a:spcPct val="80000"/>
                </a:lnSpc>
              </a:pPr>
              <a:r>
                <a:rPr lang="en-US" sz="2100">
                  <a:latin typeface="Arial" pitchFamily="34" charset="0"/>
                  <a:ea typeface="Helvetica Neue Bold Condensed"/>
                </a:rPr>
                <a:t>closed</a:t>
              </a:r>
            </a:p>
          </p:txBody>
        </p:sp>
        <p:sp>
          <p:nvSpPr>
            <p:cNvPr id="32781" name="Line 4"/>
            <p:cNvSpPr>
              <a:spLocks noChangeShapeType="1"/>
            </p:cNvSpPr>
            <p:nvPr/>
          </p:nvSpPr>
          <p:spPr bwMode="auto">
            <a:xfrm rot="10800000" flipH="1">
              <a:off x="251" y="540"/>
              <a:ext cx="112" cy="204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30200" y="3071813"/>
            <a:ext cx="4292600" cy="904875"/>
            <a:chOff x="-113" y="0"/>
            <a:chExt cx="3844" cy="810"/>
          </a:xfrm>
        </p:grpSpPr>
        <p:sp>
          <p:nvSpPr>
            <p:cNvPr id="32777" name="Rectangle 6"/>
            <p:cNvSpPr>
              <a:spLocks/>
            </p:cNvSpPr>
            <p:nvPr/>
          </p:nvSpPr>
          <p:spPr bwMode="auto">
            <a:xfrm>
              <a:off x="-113" y="479"/>
              <a:ext cx="1334" cy="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latin typeface="Arial" pitchFamily="34" charset="0"/>
                  <a:ea typeface="Helvetica Neue Bold Condensed"/>
                </a:rPr>
                <a:t>Vocal folds</a:t>
              </a:r>
            </a:p>
          </p:txBody>
        </p:sp>
        <p:sp>
          <p:nvSpPr>
            <p:cNvPr id="32778" name="Line 7"/>
            <p:cNvSpPr>
              <a:spLocks noChangeShapeType="1"/>
            </p:cNvSpPr>
            <p:nvPr/>
          </p:nvSpPr>
          <p:spPr bwMode="auto">
            <a:xfrm flipH="1">
              <a:off x="1531" y="0"/>
              <a:ext cx="2000" cy="70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Line 8"/>
            <p:cNvSpPr>
              <a:spLocks noChangeShapeType="1"/>
            </p:cNvSpPr>
            <p:nvPr/>
          </p:nvSpPr>
          <p:spPr bwMode="auto">
            <a:xfrm flipH="1">
              <a:off x="1531" y="104"/>
              <a:ext cx="2200" cy="599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00063" y="4562475"/>
            <a:ext cx="4300537" cy="806450"/>
            <a:chOff x="-85" y="0"/>
            <a:chExt cx="3852" cy="722"/>
          </a:xfrm>
        </p:grpSpPr>
        <p:sp>
          <p:nvSpPr>
            <p:cNvPr id="32775" name="Rectangle 10"/>
            <p:cNvSpPr>
              <a:spLocks/>
            </p:cNvSpPr>
            <p:nvPr/>
          </p:nvSpPr>
          <p:spPr bwMode="auto">
            <a:xfrm>
              <a:off x="-85" y="391"/>
              <a:ext cx="1120" cy="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latin typeface="Arial" pitchFamily="34" charset="0"/>
                  <a:ea typeface="Helvetica Neue Bold Condensed"/>
                </a:rPr>
                <a:t>Epiglottis</a:t>
              </a:r>
            </a:p>
          </p:txBody>
        </p:sp>
        <p:sp>
          <p:nvSpPr>
            <p:cNvPr id="32776" name="Line 11"/>
            <p:cNvSpPr>
              <a:spLocks noChangeShapeType="1"/>
            </p:cNvSpPr>
            <p:nvPr/>
          </p:nvSpPr>
          <p:spPr bwMode="auto">
            <a:xfrm flipH="1">
              <a:off x="1335" y="0"/>
              <a:ext cx="2432" cy="58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2725"/>
            <a:ext cx="4267200" cy="642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4894263" y="2482850"/>
            <a:ext cx="1571625" cy="428625"/>
            <a:chOff x="0" y="0"/>
            <a:chExt cx="1408" cy="384"/>
          </a:xfrm>
        </p:grpSpPr>
        <p:sp>
          <p:nvSpPr>
            <p:cNvPr id="33831" name="Line 4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336" cy="256"/>
            </a:xfrm>
            <a:prstGeom prst="line">
              <a:avLst/>
            </a:prstGeom>
            <a:noFill/>
            <a:ln w="38100">
              <a:solidFill>
                <a:srgbClr val="FF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5"/>
            <p:cNvSpPr>
              <a:spLocks noChangeShapeType="1"/>
            </p:cNvSpPr>
            <p:nvPr/>
          </p:nvSpPr>
          <p:spPr bwMode="auto">
            <a:xfrm rot="10800000" flipH="1">
              <a:off x="8" y="31"/>
              <a:ext cx="1336" cy="257"/>
            </a:xfrm>
            <a:prstGeom prst="line">
              <a:avLst/>
            </a:prstGeom>
            <a:noFill/>
            <a:ln w="38100">
              <a:solidFill>
                <a:srgbClr val="FF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6"/>
            <p:cNvSpPr>
              <a:spLocks noChangeShapeType="1"/>
            </p:cNvSpPr>
            <p:nvPr/>
          </p:nvSpPr>
          <p:spPr bwMode="auto">
            <a:xfrm rot="10800000" flipH="1">
              <a:off x="32" y="63"/>
              <a:ext cx="1336" cy="257"/>
            </a:xfrm>
            <a:prstGeom prst="line">
              <a:avLst/>
            </a:prstGeom>
            <a:noFill/>
            <a:ln w="38100">
              <a:solidFill>
                <a:srgbClr val="FF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7"/>
            <p:cNvSpPr>
              <a:spLocks noChangeShapeType="1"/>
            </p:cNvSpPr>
            <p:nvPr/>
          </p:nvSpPr>
          <p:spPr bwMode="auto">
            <a:xfrm rot="10800000" flipH="1">
              <a:off x="64" y="95"/>
              <a:ext cx="1336" cy="257"/>
            </a:xfrm>
            <a:prstGeom prst="line">
              <a:avLst/>
            </a:prstGeom>
            <a:noFill/>
            <a:ln w="38100">
              <a:solidFill>
                <a:srgbClr val="FF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8"/>
            <p:cNvSpPr>
              <a:spLocks noChangeShapeType="1"/>
            </p:cNvSpPr>
            <p:nvPr/>
          </p:nvSpPr>
          <p:spPr bwMode="auto">
            <a:xfrm rot="10800000" flipH="1">
              <a:off x="72" y="127"/>
              <a:ext cx="1336" cy="257"/>
            </a:xfrm>
            <a:prstGeom prst="line">
              <a:avLst/>
            </a:prstGeom>
            <a:noFill/>
            <a:ln w="38100">
              <a:solidFill>
                <a:srgbClr val="FF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6" name="Group 9"/>
          <p:cNvGrpSpPr>
            <a:grpSpLocks/>
          </p:cNvGrpSpPr>
          <p:nvPr/>
        </p:nvGrpSpPr>
        <p:grpSpPr bwMode="auto">
          <a:xfrm>
            <a:off x="5973763" y="2590800"/>
            <a:ext cx="3170237" cy="776288"/>
            <a:chOff x="0" y="141"/>
            <a:chExt cx="2840" cy="695"/>
          </a:xfrm>
        </p:grpSpPr>
        <p:sp>
          <p:nvSpPr>
            <p:cNvPr id="33829" name="Rectangle 10"/>
            <p:cNvSpPr>
              <a:spLocks/>
            </p:cNvSpPr>
            <p:nvPr/>
          </p:nvSpPr>
          <p:spPr bwMode="auto">
            <a:xfrm>
              <a:off x="873" y="141"/>
              <a:ext cx="1967" cy="6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100">
                  <a:solidFill>
                    <a:srgbClr val="FF6666"/>
                  </a:solidFill>
                  <a:latin typeface="Arial" pitchFamily="34" charset="0"/>
                  <a:ea typeface="Helvetica Neue Bold Condensed"/>
                </a:rPr>
                <a:t>Geniohyoid</a:t>
              </a:r>
            </a:p>
            <a:p>
              <a:pPr>
                <a:lnSpc>
                  <a:spcPct val="80000"/>
                </a:lnSpc>
              </a:pPr>
              <a:r>
                <a:rPr lang="en-US" sz="2100">
                  <a:latin typeface="Arial" pitchFamily="34" charset="0"/>
                  <a:ea typeface="Helvetica Neue Bold Condensed"/>
                </a:rPr>
                <a:t>(elevates hyoid or </a:t>
              </a:r>
            </a:p>
            <a:p>
              <a:pPr>
                <a:lnSpc>
                  <a:spcPct val="80000"/>
                </a:lnSpc>
              </a:pPr>
              <a:r>
                <a:rPr lang="en-US" sz="2100">
                  <a:latin typeface="Arial" pitchFamily="34" charset="0"/>
                  <a:ea typeface="Helvetica Neue Bold Condensed"/>
                </a:rPr>
                <a:t>depresses jaw)</a:t>
              </a:r>
            </a:p>
          </p:txBody>
        </p:sp>
        <p:sp>
          <p:nvSpPr>
            <p:cNvPr id="33830" name="Line 11"/>
            <p:cNvSpPr>
              <a:spLocks noChangeShapeType="1"/>
            </p:cNvSpPr>
            <p:nvPr/>
          </p:nvSpPr>
          <p:spPr bwMode="auto">
            <a:xfrm>
              <a:off x="0" y="188"/>
              <a:ext cx="7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7" name="Group 12"/>
          <p:cNvGrpSpPr>
            <a:grpSpLocks/>
          </p:cNvGrpSpPr>
          <p:nvPr/>
        </p:nvGrpSpPr>
        <p:grpSpPr bwMode="auto">
          <a:xfrm>
            <a:off x="4633913" y="2982913"/>
            <a:ext cx="214312" cy="625475"/>
            <a:chOff x="0" y="0"/>
            <a:chExt cx="192" cy="560"/>
          </a:xfrm>
        </p:grpSpPr>
        <p:sp>
          <p:nvSpPr>
            <p:cNvPr id="33822" name="Line 13"/>
            <p:cNvSpPr>
              <a:spLocks noChangeShapeType="1"/>
            </p:cNvSpPr>
            <p:nvPr/>
          </p:nvSpPr>
          <p:spPr bwMode="auto">
            <a:xfrm>
              <a:off x="192" y="56"/>
              <a:ext cx="0" cy="504"/>
            </a:xfrm>
            <a:prstGeom prst="line">
              <a:avLst/>
            </a:prstGeom>
            <a:noFill/>
            <a:ln w="38100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14"/>
            <p:cNvSpPr>
              <a:spLocks noChangeShapeType="1"/>
            </p:cNvSpPr>
            <p:nvPr/>
          </p:nvSpPr>
          <p:spPr bwMode="auto">
            <a:xfrm>
              <a:off x="160" y="48"/>
              <a:ext cx="0" cy="504"/>
            </a:xfrm>
            <a:prstGeom prst="line">
              <a:avLst/>
            </a:prstGeom>
            <a:noFill/>
            <a:ln w="38100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15"/>
            <p:cNvSpPr>
              <a:spLocks noChangeShapeType="1"/>
            </p:cNvSpPr>
            <p:nvPr/>
          </p:nvSpPr>
          <p:spPr bwMode="auto">
            <a:xfrm>
              <a:off x="128" y="32"/>
              <a:ext cx="0" cy="504"/>
            </a:xfrm>
            <a:prstGeom prst="line">
              <a:avLst/>
            </a:prstGeom>
            <a:noFill/>
            <a:ln w="38100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16"/>
            <p:cNvSpPr>
              <a:spLocks noChangeShapeType="1"/>
            </p:cNvSpPr>
            <p:nvPr/>
          </p:nvSpPr>
          <p:spPr bwMode="auto">
            <a:xfrm>
              <a:off x="96" y="24"/>
              <a:ext cx="0" cy="504"/>
            </a:xfrm>
            <a:prstGeom prst="line">
              <a:avLst/>
            </a:prstGeom>
            <a:noFill/>
            <a:ln w="38100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17"/>
            <p:cNvSpPr>
              <a:spLocks noChangeShapeType="1"/>
            </p:cNvSpPr>
            <p:nvPr/>
          </p:nvSpPr>
          <p:spPr bwMode="auto">
            <a:xfrm>
              <a:off x="63" y="16"/>
              <a:ext cx="1" cy="504"/>
            </a:xfrm>
            <a:prstGeom prst="line">
              <a:avLst/>
            </a:prstGeom>
            <a:noFill/>
            <a:ln w="38100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18"/>
            <p:cNvSpPr>
              <a:spLocks noChangeShapeType="1"/>
            </p:cNvSpPr>
            <p:nvPr/>
          </p:nvSpPr>
          <p:spPr bwMode="auto">
            <a:xfrm>
              <a:off x="32" y="8"/>
              <a:ext cx="0" cy="504"/>
            </a:xfrm>
            <a:prstGeom prst="line">
              <a:avLst/>
            </a:prstGeom>
            <a:noFill/>
            <a:ln w="38100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19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38100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8" name="Rectangle 20"/>
          <p:cNvSpPr>
            <a:spLocks/>
          </p:cNvSpPr>
          <p:nvPr/>
        </p:nvSpPr>
        <p:spPr bwMode="auto">
          <a:xfrm>
            <a:off x="4343400" y="6472238"/>
            <a:ext cx="1163638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Arial" pitchFamily="34" charset="0"/>
                <a:ea typeface="Helvetica Neue Bold Condensed"/>
              </a:rPr>
              <a:t>Sternum</a:t>
            </a:r>
          </a:p>
        </p:txBody>
      </p:sp>
      <p:grpSp>
        <p:nvGrpSpPr>
          <p:cNvPr id="33799" name="Group 21"/>
          <p:cNvGrpSpPr>
            <a:grpSpLocks/>
          </p:cNvGrpSpPr>
          <p:nvPr/>
        </p:nvGrpSpPr>
        <p:grpSpPr bwMode="auto">
          <a:xfrm>
            <a:off x="4527550" y="4303713"/>
            <a:ext cx="214313" cy="2206625"/>
            <a:chOff x="0" y="0"/>
            <a:chExt cx="192" cy="1976"/>
          </a:xfrm>
        </p:grpSpPr>
        <p:sp>
          <p:nvSpPr>
            <p:cNvPr id="33815" name="Line 22"/>
            <p:cNvSpPr>
              <a:spLocks noChangeShapeType="1"/>
            </p:cNvSpPr>
            <p:nvPr/>
          </p:nvSpPr>
          <p:spPr bwMode="auto">
            <a:xfrm>
              <a:off x="192" y="0"/>
              <a:ext cx="0" cy="1976"/>
            </a:xfrm>
            <a:prstGeom prst="line">
              <a:avLst/>
            </a:prstGeom>
            <a:noFill/>
            <a:ln w="38100">
              <a:solidFill>
                <a:srgbClr val="4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23"/>
            <p:cNvSpPr>
              <a:spLocks noChangeShapeType="1"/>
            </p:cNvSpPr>
            <p:nvPr/>
          </p:nvSpPr>
          <p:spPr bwMode="auto">
            <a:xfrm>
              <a:off x="160" y="0"/>
              <a:ext cx="0" cy="1976"/>
            </a:xfrm>
            <a:prstGeom prst="line">
              <a:avLst/>
            </a:prstGeom>
            <a:noFill/>
            <a:ln w="38100">
              <a:solidFill>
                <a:srgbClr val="4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24"/>
            <p:cNvSpPr>
              <a:spLocks noChangeShapeType="1"/>
            </p:cNvSpPr>
            <p:nvPr/>
          </p:nvSpPr>
          <p:spPr bwMode="auto">
            <a:xfrm>
              <a:off x="128" y="0"/>
              <a:ext cx="0" cy="1976"/>
            </a:xfrm>
            <a:prstGeom prst="line">
              <a:avLst/>
            </a:prstGeom>
            <a:noFill/>
            <a:ln w="38100">
              <a:solidFill>
                <a:srgbClr val="4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25"/>
            <p:cNvSpPr>
              <a:spLocks noChangeShapeType="1"/>
            </p:cNvSpPr>
            <p:nvPr/>
          </p:nvSpPr>
          <p:spPr bwMode="auto">
            <a:xfrm>
              <a:off x="96" y="0"/>
              <a:ext cx="0" cy="1976"/>
            </a:xfrm>
            <a:prstGeom prst="line">
              <a:avLst/>
            </a:prstGeom>
            <a:noFill/>
            <a:ln w="38100">
              <a:solidFill>
                <a:srgbClr val="4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26"/>
            <p:cNvSpPr>
              <a:spLocks noChangeShapeType="1"/>
            </p:cNvSpPr>
            <p:nvPr/>
          </p:nvSpPr>
          <p:spPr bwMode="auto">
            <a:xfrm>
              <a:off x="64" y="0"/>
              <a:ext cx="0" cy="1976"/>
            </a:xfrm>
            <a:prstGeom prst="line">
              <a:avLst/>
            </a:prstGeom>
            <a:noFill/>
            <a:ln w="38100">
              <a:solidFill>
                <a:srgbClr val="4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27"/>
            <p:cNvSpPr>
              <a:spLocks noChangeShapeType="1"/>
            </p:cNvSpPr>
            <p:nvPr/>
          </p:nvSpPr>
          <p:spPr bwMode="auto">
            <a:xfrm>
              <a:off x="32" y="0"/>
              <a:ext cx="0" cy="1976"/>
            </a:xfrm>
            <a:prstGeom prst="line">
              <a:avLst/>
            </a:prstGeom>
            <a:noFill/>
            <a:ln w="38100">
              <a:solidFill>
                <a:srgbClr val="4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28"/>
            <p:cNvSpPr>
              <a:spLocks noChangeShapeType="1"/>
            </p:cNvSpPr>
            <p:nvPr/>
          </p:nvSpPr>
          <p:spPr bwMode="auto">
            <a:xfrm>
              <a:off x="0" y="0"/>
              <a:ext cx="0" cy="1976"/>
            </a:xfrm>
            <a:prstGeom prst="line">
              <a:avLst/>
            </a:prstGeom>
            <a:noFill/>
            <a:ln w="38100">
              <a:solidFill>
                <a:srgbClr val="4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0" name="Group 29"/>
          <p:cNvGrpSpPr>
            <a:grpSpLocks/>
          </p:cNvGrpSpPr>
          <p:nvPr/>
        </p:nvGrpSpPr>
        <p:grpSpPr bwMode="auto">
          <a:xfrm>
            <a:off x="4857750" y="3027363"/>
            <a:ext cx="322263" cy="3463925"/>
            <a:chOff x="0" y="0"/>
            <a:chExt cx="288" cy="3104"/>
          </a:xfrm>
        </p:grpSpPr>
        <p:sp>
          <p:nvSpPr>
            <p:cNvPr id="33811" name="AutoShape 30"/>
            <p:cNvSpPr>
              <a:spLocks/>
            </p:cNvSpPr>
            <p:nvPr/>
          </p:nvSpPr>
          <p:spPr bwMode="auto">
            <a:xfrm>
              <a:off x="32" y="0"/>
              <a:ext cx="192" cy="3104"/>
            </a:xfrm>
            <a:custGeom>
              <a:avLst/>
              <a:gdLst>
                <a:gd name="T0" fmla="*/ 0 w 20030"/>
                <a:gd name="T1" fmla="*/ 0 h 21600"/>
                <a:gd name="T2" fmla="*/ 19938 w 20030"/>
                <a:gd name="T3" fmla="*/ 10856 h 21600"/>
                <a:gd name="T4" fmla="*/ 0 w 20030"/>
                <a:gd name="T5" fmla="*/ 21600 h 21600"/>
                <a:gd name="T6" fmla="*/ 0 60000 65536"/>
                <a:gd name="T7" fmla="*/ 0 60000 65536"/>
                <a:gd name="T8" fmla="*/ 0 60000 65536"/>
                <a:gd name="T9" fmla="*/ 0 w 20030"/>
                <a:gd name="T10" fmla="*/ 0 h 21600"/>
                <a:gd name="T11" fmla="*/ 20030 w 200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30" h="21600">
                  <a:moveTo>
                    <a:pt x="0" y="0"/>
                  </a:moveTo>
                  <a:cubicBezTo>
                    <a:pt x="0" y="0"/>
                    <a:pt x="21600" y="6903"/>
                    <a:pt x="19938" y="10856"/>
                  </a:cubicBezTo>
                  <a:cubicBezTo>
                    <a:pt x="18277" y="14808"/>
                    <a:pt x="0" y="21600"/>
                    <a:pt x="0" y="21600"/>
                  </a:cubicBezTo>
                </a:path>
              </a:pathLst>
            </a:custGeom>
            <a:noFill/>
            <a:ln w="38100">
              <a:solidFill>
                <a:srgbClr val="8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12" name="AutoShape 31"/>
            <p:cNvSpPr>
              <a:spLocks/>
            </p:cNvSpPr>
            <p:nvPr/>
          </p:nvSpPr>
          <p:spPr bwMode="auto">
            <a:xfrm>
              <a:off x="64" y="0"/>
              <a:ext cx="192" cy="3104"/>
            </a:xfrm>
            <a:custGeom>
              <a:avLst/>
              <a:gdLst>
                <a:gd name="T0" fmla="*/ 0 w 20030"/>
                <a:gd name="T1" fmla="*/ 0 h 21600"/>
                <a:gd name="T2" fmla="*/ 19938 w 20030"/>
                <a:gd name="T3" fmla="*/ 10856 h 21600"/>
                <a:gd name="T4" fmla="*/ 0 w 20030"/>
                <a:gd name="T5" fmla="*/ 21600 h 21600"/>
                <a:gd name="T6" fmla="*/ 0 60000 65536"/>
                <a:gd name="T7" fmla="*/ 0 60000 65536"/>
                <a:gd name="T8" fmla="*/ 0 60000 65536"/>
                <a:gd name="T9" fmla="*/ 0 w 20030"/>
                <a:gd name="T10" fmla="*/ 0 h 21600"/>
                <a:gd name="T11" fmla="*/ 20030 w 200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30" h="21600">
                  <a:moveTo>
                    <a:pt x="0" y="0"/>
                  </a:moveTo>
                  <a:cubicBezTo>
                    <a:pt x="0" y="0"/>
                    <a:pt x="21600" y="6903"/>
                    <a:pt x="19938" y="10856"/>
                  </a:cubicBezTo>
                  <a:cubicBezTo>
                    <a:pt x="18277" y="14808"/>
                    <a:pt x="0" y="21600"/>
                    <a:pt x="0" y="21600"/>
                  </a:cubicBezTo>
                </a:path>
              </a:pathLst>
            </a:custGeom>
            <a:noFill/>
            <a:ln w="38100">
              <a:solidFill>
                <a:srgbClr val="8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13" name="AutoShape 32"/>
            <p:cNvSpPr>
              <a:spLocks/>
            </p:cNvSpPr>
            <p:nvPr/>
          </p:nvSpPr>
          <p:spPr bwMode="auto">
            <a:xfrm>
              <a:off x="0" y="0"/>
              <a:ext cx="192" cy="3104"/>
            </a:xfrm>
            <a:custGeom>
              <a:avLst/>
              <a:gdLst>
                <a:gd name="T0" fmla="*/ 0 w 20030"/>
                <a:gd name="T1" fmla="*/ 0 h 21600"/>
                <a:gd name="T2" fmla="*/ 19938 w 20030"/>
                <a:gd name="T3" fmla="*/ 10856 h 21600"/>
                <a:gd name="T4" fmla="*/ 0 w 20030"/>
                <a:gd name="T5" fmla="*/ 21600 h 21600"/>
                <a:gd name="T6" fmla="*/ 0 60000 65536"/>
                <a:gd name="T7" fmla="*/ 0 60000 65536"/>
                <a:gd name="T8" fmla="*/ 0 60000 65536"/>
                <a:gd name="T9" fmla="*/ 0 w 20030"/>
                <a:gd name="T10" fmla="*/ 0 h 21600"/>
                <a:gd name="T11" fmla="*/ 20030 w 200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30" h="21600">
                  <a:moveTo>
                    <a:pt x="0" y="0"/>
                  </a:moveTo>
                  <a:cubicBezTo>
                    <a:pt x="0" y="0"/>
                    <a:pt x="21600" y="6903"/>
                    <a:pt x="19938" y="10856"/>
                  </a:cubicBezTo>
                  <a:cubicBezTo>
                    <a:pt x="18277" y="14808"/>
                    <a:pt x="0" y="21600"/>
                    <a:pt x="0" y="21600"/>
                  </a:cubicBezTo>
                </a:path>
              </a:pathLst>
            </a:custGeom>
            <a:noFill/>
            <a:ln w="38100">
              <a:solidFill>
                <a:srgbClr val="8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14" name="AutoShape 33"/>
            <p:cNvSpPr>
              <a:spLocks/>
            </p:cNvSpPr>
            <p:nvPr/>
          </p:nvSpPr>
          <p:spPr bwMode="auto">
            <a:xfrm>
              <a:off x="96" y="0"/>
              <a:ext cx="192" cy="3104"/>
            </a:xfrm>
            <a:custGeom>
              <a:avLst/>
              <a:gdLst>
                <a:gd name="T0" fmla="*/ 0 w 20030"/>
                <a:gd name="T1" fmla="*/ 0 h 21600"/>
                <a:gd name="T2" fmla="*/ 19938 w 20030"/>
                <a:gd name="T3" fmla="*/ 10856 h 21600"/>
                <a:gd name="T4" fmla="*/ 0 w 20030"/>
                <a:gd name="T5" fmla="*/ 21600 h 21600"/>
                <a:gd name="T6" fmla="*/ 0 60000 65536"/>
                <a:gd name="T7" fmla="*/ 0 60000 65536"/>
                <a:gd name="T8" fmla="*/ 0 60000 65536"/>
                <a:gd name="T9" fmla="*/ 0 w 20030"/>
                <a:gd name="T10" fmla="*/ 0 h 21600"/>
                <a:gd name="T11" fmla="*/ 20030 w 200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30" h="21600">
                  <a:moveTo>
                    <a:pt x="0" y="0"/>
                  </a:moveTo>
                  <a:cubicBezTo>
                    <a:pt x="0" y="0"/>
                    <a:pt x="21600" y="6903"/>
                    <a:pt x="19938" y="10856"/>
                  </a:cubicBezTo>
                  <a:cubicBezTo>
                    <a:pt x="18277" y="14808"/>
                    <a:pt x="0" y="21600"/>
                    <a:pt x="0" y="21600"/>
                  </a:cubicBezTo>
                </a:path>
              </a:pathLst>
            </a:custGeom>
            <a:noFill/>
            <a:ln w="38100">
              <a:solidFill>
                <a:srgbClr val="8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3801" name="Group 34"/>
          <p:cNvGrpSpPr>
            <a:grpSpLocks/>
          </p:cNvGrpSpPr>
          <p:nvPr/>
        </p:nvGrpSpPr>
        <p:grpSpPr bwMode="auto">
          <a:xfrm>
            <a:off x="1249363" y="2914650"/>
            <a:ext cx="3403600" cy="776288"/>
            <a:chOff x="-123" y="87"/>
            <a:chExt cx="3047" cy="695"/>
          </a:xfrm>
        </p:grpSpPr>
        <p:sp>
          <p:nvSpPr>
            <p:cNvPr id="33809" name="Rectangle 35"/>
            <p:cNvSpPr>
              <a:spLocks/>
            </p:cNvSpPr>
            <p:nvPr/>
          </p:nvSpPr>
          <p:spPr bwMode="auto">
            <a:xfrm>
              <a:off x="-123" y="87"/>
              <a:ext cx="2181" cy="6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100">
                  <a:solidFill>
                    <a:srgbClr val="004080"/>
                  </a:solidFill>
                  <a:latin typeface="Arial" pitchFamily="34" charset="0"/>
                  <a:ea typeface="Helvetica Neue Bold Condensed"/>
                </a:rPr>
                <a:t>Thyrohyoid</a:t>
              </a:r>
              <a:endParaRPr lang="en-US" sz="2100">
                <a:solidFill>
                  <a:srgbClr val="FF6666"/>
                </a:solidFill>
                <a:latin typeface="Arial" pitchFamily="34" charset="0"/>
                <a:ea typeface="Helvetica Neue Bold Condensed"/>
              </a:endParaRPr>
            </a:p>
            <a:p>
              <a:pPr>
                <a:lnSpc>
                  <a:spcPct val="80000"/>
                </a:lnSpc>
              </a:pPr>
              <a:r>
                <a:rPr lang="en-US" sz="2100">
                  <a:latin typeface="Arial" pitchFamily="34" charset="0"/>
                  <a:ea typeface="Helvetica Neue Bold Condensed"/>
                </a:rPr>
                <a:t>(depresses hyoid or </a:t>
              </a:r>
            </a:p>
            <a:p>
              <a:pPr>
                <a:lnSpc>
                  <a:spcPct val="80000"/>
                </a:lnSpc>
              </a:pPr>
              <a:r>
                <a:rPr lang="en-US" sz="2100">
                  <a:latin typeface="Arial" pitchFamily="34" charset="0"/>
                  <a:ea typeface="Helvetica Neue Bold Condensed"/>
                </a:rPr>
                <a:t>raises larynx)</a:t>
              </a:r>
            </a:p>
          </p:txBody>
        </p:sp>
        <p:sp>
          <p:nvSpPr>
            <p:cNvPr id="33810" name="Line 36"/>
            <p:cNvSpPr>
              <a:spLocks noChangeShapeType="1"/>
            </p:cNvSpPr>
            <p:nvPr/>
          </p:nvSpPr>
          <p:spPr bwMode="auto">
            <a:xfrm rot="10800000">
              <a:off x="1572" y="188"/>
              <a:ext cx="1352" cy="23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2" name="Group 37"/>
          <p:cNvGrpSpPr>
            <a:grpSpLocks/>
          </p:cNvGrpSpPr>
          <p:nvPr/>
        </p:nvGrpSpPr>
        <p:grpSpPr bwMode="auto">
          <a:xfrm>
            <a:off x="1357313" y="5156200"/>
            <a:ext cx="3232150" cy="515938"/>
            <a:chOff x="-133" y="71"/>
            <a:chExt cx="2895" cy="463"/>
          </a:xfrm>
        </p:grpSpPr>
        <p:sp>
          <p:nvSpPr>
            <p:cNvPr id="33807" name="Rectangle 38"/>
            <p:cNvSpPr>
              <a:spLocks/>
            </p:cNvSpPr>
            <p:nvPr/>
          </p:nvSpPr>
          <p:spPr bwMode="auto">
            <a:xfrm>
              <a:off x="-133" y="71"/>
              <a:ext cx="1980" cy="4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100">
                  <a:solidFill>
                    <a:srgbClr val="408000"/>
                  </a:solidFill>
                  <a:latin typeface="Arial" pitchFamily="34" charset="0"/>
                  <a:ea typeface="Helvetica Neue Bold Condensed"/>
                </a:rPr>
                <a:t>Sternothyroid</a:t>
              </a:r>
              <a:endParaRPr lang="en-US" sz="2100">
                <a:solidFill>
                  <a:srgbClr val="FF6666"/>
                </a:solidFill>
                <a:latin typeface="Arial" pitchFamily="34" charset="0"/>
                <a:ea typeface="Helvetica Neue Bold Condensed"/>
              </a:endParaRPr>
            </a:p>
            <a:p>
              <a:pPr>
                <a:lnSpc>
                  <a:spcPct val="80000"/>
                </a:lnSpc>
              </a:pPr>
              <a:r>
                <a:rPr lang="en-US" sz="2100">
                  <a:latin typeface="Arial" pitchFamily="34" charset="0"/>
                  <a:ea typeface="Helvetica Neue Bold Condensed"/>
                </a:rPr>
                <a:t>(depresses larynx)</a:t>
              </a:r>
            </a:p>
          </p:txBody>
        </p:sp>
        <p:sp>
          <p:nvSpPr>
            <p:cNvPr id="33808" name="Line 39"/>
            <p:cNvSpPr>
              <a:spLocks noChangeShapeType="1"/>
            </p:cNvSpPr>
            <p:nvPr/>
          </p:nvSpPr>
          <p:spPr bwMode="auto">
            <a:xfrm flipH="1">
              <a:off x="1610" y="196"/>
              <a:ext cx="1152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3" name="Group 40"/>
          <p:cNvGrpSpPr>
            <a:grpSpLocks/>
          </p:cNvGrpSpPr>
          <p:nvPr/>
        </p:nvGrpSpPr>
        <p:grpSpPr bwMode="auto">
          <a:xfrm>
            <a:off x="5081588" y="3830638"/>
            <a:ext cx="3606800" cy="573087"/>
            <a:chOff x="0" y="188"/>
            <a:chExt cx="3232" cy="513"/>
          </a:xfrm>
        </p:grpSpPr>
        <p:sp>
          <p:nvSpPr>
            <p:cNvPr id="33805" name="Rectangle 41"/>
            <p:cNvSpPr>
              <a:spLocks/>
            </p:cNvSpPr>
            <p:nvPr/>
          </p:nvSpPr>
          <p:spPr bwMode="auto">
            <a:xfrm>
              <a:off x="1319" y="238"/>
              <a:ext cx="1913" cy="4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100">
                  <a:solidFill>
                    <a:srgbClr val="8000FF"/>
                  </a:solidFill>
                  <a:latin typeface="Arial" pitchFamily="34" charset="0"/>
                  <a:ea typeface="Helvetica Neue Bold Condensed"/>
                </a:rPr>
                <a:t>  Sternohyoid</a:t>
              </a:r>
              <a:endParaRPr lang="en-US" sz="2100">
                <a:solidFill>
                  <a:srgbClr val="FF6666"/>
                </a:solidFill>
                <a:latin typeface="Arial" pitchFamily="34" charset="0"/>
                <a:ea typeface="Helvetica Neue Bold Condensed"/>
              </a:endParaRPr>
            </a:p>
            <a:p>
              <a:pPr>
                <a:lnSpc>
                  <a:spcPct val="80000"/>
                </a:lnSpc>
              </a:pPr>
              <a:r>
                <a:rPr lang="en-US" sz="2100">
                  <a:latin typeface="Arial" pitchFamily="34" charset="0"/>
                  <a:ea typeface="Helvetica Neue Bold Condensed"/>
                </a:rPr>
                <a:t>(depresses hyoid)</a:t>
              </a:r>
            </a:p>
          </p:txBody>
        </p:sp>
        <p:sp>
          <p:nvSpPr>
            <p:cNvPr id="33806" name="Line 42"/>
            <p:cNvSpPr>
              <a:spLocks noChangeShapeType="1"/>
            </p:cNvSpPr>
            <p:nvPr/>
          </p:nvSpPr>
          <p:spPr bwMode="auto">
            <a:xfrm>
              <a:off x="0" y="188"/>
              <a:ext cx="1608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1113" y="179388"/>
            <a:ext cx="5064125" cy="1766887"/>
          </a:xfrm>
          <a:solidFill>
            <a:schemeClr val="bg1"/>
          </a:solidFill>
        </p:spPr>
        <p:txBody>
          <a:bodyPr/>
          <a:lstStyle/>
          <a:p>
            <a:r>
              <a:rPr lang="en-US" sz="4600" b="1" smtClean="0">
                <a:latin typeface="Arial" pitchFamily="34" charset="0"/>
                <a:cs typeface="Arial" pitchFamily="34" charset="0"/>
              </a:rPr>
              <a:t>“Strap” Muscles</a:t>
            </a:r>
            <a:br>
              <a:rPr lang="en-US" sz="4600" b="1" smtClean="0">
                <a:latin typeface="Arial" pitchFamily="34" charset="0"/>
                <a:cs typeface="Arial" pitchFamily="34" charset="0"/>
              </a:rPr>
            </a:br>
            <a:r>
              <a:rPr lang="en-US" sz="4600" b="1" smtClean="0">
                <a:latin typeface="Arial" pitchFamily="34" charset="0"/>
                <a:cs typeface="Arial" pitchFamily="34" charset="0"/>
              </a:rPr>
              <a:t>Aid in Phonation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348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163" y="500063"/>
            <a:ext cx="5272087" cy="608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0" name="Rectangle 2"/>
          <p:cNvSpPr>
            <a:spLocks/>
          </p:cNvSpPr>
          <p:nvPr/>
        </p:nvSpPr>
        <p:spPr bwMode="auto">
          <a:xfrm>
            <a:off x="2589213" y="15875"/>
            <a:ext cx="53022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latin typeface="Arial" pitchFamily="34" charset="0"/>
                <a:ea typeface="Helvetica Neue Bold Condensed"/>
              </a:rPr>
              <a:t>Pathways of the Vagus Nerve (CN X)</a:t>
            </a:r>
          </a:p>
        </p:txBody>
      </p:sp>
      <p:sp>
        <p:nvSpPr>
          <p:cNvPr id="34821" name="Rectangle 3"/>
          <p:cNvSpPr>
            <a:spLocks/>
          </p:cNvSpPr>
          <p:nvPr/>
        </p:nvSpPr>
        <p:spPr bwMode="auto">
          <a:xfrm>
            <a:off x="2151063" y="-55563"/>
            <a:ext cx="204787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191919"/>
                </a:solidFill>
                <a:latin typeface="Arial" pitchFamily="34" charset="0"/>
                <a:ea typeface="Helvetica Neue Bold Condensed"/>
              </a:rPr>
              <a:t>X</a:t>
            </a:r>
          </a:p>
        </p:txBody>
      </p:sp>
      <p:sp>
        <p:nvSpPr>
          <p:cNvPr id="34822" name="Rectangle 4"/>
          <p:cNvSpPr>
            <a:spLocks/>
          </p:cNvSpPr>
          <p:nvPr/>
        </p:nvSpPr>
        <p:spPr bwMode="auto">
          <a:xfrm>
            <a:off x="6073775" y="549275"/>
            <a:ext cx="793750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FF8000"/>
                </a:solidFill>
                <a:latin typeface="Arial" pitchFamily="34" charset="0"/>
                <a:ea typeface="Helvetica Neue Bold Condensed"/>
              </a:rPr>
              <a:t>Sensory</a:t>
            </a:r>
          </a:p>
        </p:txBody>
      </p:sp>
      <p:sp>
        <p:nvSpPr>
          <p:cNvPr id="34823" name="Rectangle 5"/>
          <p:cNvSpPr>
            <a:spLocks/>
          </p:cNvSpPr>
          <p:nvPr/>
        </p:nvSpPr>
        <p:spPr bwMode="auto">
          <a:xfrm>
            <a:off x="6073775" y="781050"/>
            <a:ext cx="1670050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008040"/>
                </a:solidFill>
                <a:latin typeface="Arial" pitchFamily="34" charset="0"/>
                <a:ea typeface="Helvetica Neue Bold Condensed"/>
              </a:rPr>
              <a:t>Branchial Motor</a:t>
            </a:r>
          </a:p>
        </p:txBody>
      </p:sp>
      <p:sp>
        <p:nvSpPr>
          <p:cNvPr id="34824" name="Rectangle 6"/>
          <p:cNvSpPr>
            <a:spLocks/>
          </p:cNvSpPr>
          <p:nvPr/>
        </p:nvSpPr>
        <p:spPr bwMode="auto">
          <a:xfrm>
            <a:off x="7412038" y="549275"/>
            <a:ext cx="1946275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6666"/>
                </a:solidFill>
                <a:latin typeface="Arial" pitchFamily="34" charset="0"/>
                <a:ea typeface="Helvetica Neue Bold Condensed"/>
              </a:rPr>
              <a:t>Parasympathetic</a:t>
            </a:r>
          </a:p>
        </p:txBody>
      </p:sp>
      <p:sp>
        <p:nvSpPr>
          <p:cNvPr id="34825" name="Rectangle 7"/>
          <p:cNvSpPr>
            <a:spLocks/>
          </p:cNvSpPr>
          <p:nvPr/>
        </p:nvSpPr>
        <p:spPr bwMode="auto">
          <a:xfrm>
            <a:off x="6062663" y="581025"/>
            <a:ext cx="2992437" cy="544513"/>
          </a:xfrm>
          <a:prstGeom prst="rect">
            <a:avLst/>
          </a:prstGeom>
          <a:noFill/>
          <a:ln w="12700">
            <a:solidFill>
              <a:srgbClr val="19191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4826" name="Line 8"/>
          <p:cNvSpPr>
            <a:spLocks noChangeShapeType="1"/>
          </p:cNvSpPr>
          <p:nvPr/>
        </p:nvSpPr>
        <p:spPr bwMode="auto">
          <a:xfrm>
            <a:off x="2224088" y="355600"/>
            <a:ext cx="0" cy="390525"/>
          </a:xfrm>
          <a:prstGeom prst="line">
            <a:avLst/>
          </a:prstGeom>
          <a:noFill/>
          <a:ln w="50800">
            <a:solidFill>
              <a:srgbClr val="FF6666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4827" name="Rectangle 9"/>
          <p:cNvSpPr>
            <a:spLocks/>
          </p:cNvSpPr>
          <p:nvPr/>
        </p:nvSpPr>
        <p:spPr bwMode="auto">
          <a:xfrm>
            <a:off x="1303338" y="676275"/>
            <a:ext cx="801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700">
                <a:latin typeface="Arial" pitchFamily="34" charset="0"/>
                <a:ea typeface="Helvetica Neue Bold Condensed"/>
              </a:rPr>
              <a:t>Jugular</a:t>
            </a:r>
          </a:p>
          <a:p>
            <a:pPr>
              <a:lnSpc>
                <a:spcPct val="80000"/>
              </a:lnSpc>
            </a:pPr>
            <a:r>
              <a:rPr lang="en-US" sz="1700">
                <a:latin typeface="Arial" pitchFamily="34" charset="0"/>
                <a:ea typeface="Helvetica Neue Bold Condensed"/>
              </a:rPr>
              <a:t>foramen</a:t>
            </a:r>
          </a:p>
        </p:txBody>
      </p:sp>
      <p:sp>
        <p:nvSpPr>
          <p:cNvPr id="34828" name="Rectangle 10"/>
          <p:cNvSpPr>
            <a:spLocks/>
          </p:cNvSpPr>
          <p:nvPr/>
        </p:nvSpPr>
        <p:spPr bwMode="auto">
          <a:xfrm>
            <a:off x="7096125" y="2919413"/>
            <a:ext cx="1106488" cy="20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700">
                <a:latin typeface="Arial" pitchFamily="34" charset="0"/>
                <a:ea typeface="Helvetica Neue Bold Condensed"/>
              </a:rPr>
              <a:t>Hyoid bone</a:t>
            </a:r>
          </a:p>
        </p:txBody>
      </p:sp>
      <p:sp>
        <p:nvSpPr>
          <p:cNvPr id="34829" name="Rectangle 11"/>
          <p:cNvSpPr>
            <a:spLocks/>
          </p:cNvSpPr>
          <p:nvPr/>
        </p:nvSpPr>
        <p:spPr bwMode="auto">
          <a:xfrm>
            <a:off x="6650038" y="4151313"/>
            <a:ext cx="199072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700">
                <a:latin typeface="Arial" pitchFamily="34" charset="0"/>
                <a:ea typeface="Helvetica Neue Bold Condensed"/>
              </a:rPr>
              <a:t>Thyroid cartilage</a:t>
            </a:r>
          </a:p>
          <a:p>
            <a:pPr>
              <a:lnSpc>
                <a:spcPct val="80000"/>
              </a:lnSpc>
            </a:pPr>
            <a:r>
              <a:rPr lang="en-US" sz="1700">
                <a:latin typeface="Arial" pitchFamily="34" charset="0"/>
                <a:ea typeface="Helvetica Neue Bold Condensed"/>
              </a:rPr>
              <a:t>(Laryngeal cartilage)</a:t>
            </a:r>
          </a:p>
        </p:txBody>
      </p:sp>
      <p:sp>
        <p:nvSpPr>
          <p:cNvPr id="34830" name="Rectangle 12"/>
          <p:cNvSpPr>
            <a:spLocks/>
          </p:cNvSpPr>
          <p:nvPr/>
        </p:nvSpPr>
        <p:spPr bwMode="auto">
          <a:xfrm>
            <a:off x="6486525" y="4883150"/>
            <a:ext cx="82550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700">
                <a:latin typeface="Arial" pitchFamily="34" charset="0"/>
                <a:ea typeface="Helvetica Neue Bold Condensed"/>
              </a:rPr>
              <a:t>Cricoid</a:t>
            </a:r>
          </a:p>
          <a:p>
            <a:pPr>
              <a:lnSpc>
                <a:spcPct val="80000"/>
              </a:lnSpc>
            </a:pPr>
            <a:r>
              <a:rPr lang="en-US" sz="1700">
                <a:latin typeface="Arial" pitchFamily="34" charset="0"/>
                <a:ea typeface="Helvetica Neue Bold Condensed"/>
              </a:rPr>
              <a:t>cartilage</a:t>
            </a:r>
          </a:p>
        </p:txBody>
      </p:sp>
      <p:sp>
        <p:nvSpPr>
          <p:cNvPr id="34831" name="AutoShape 13"/>
          <p:cNvSpPr>
            <a:spLocks/>
          </p:cNvSpPr>
          <p:nvPr/>
        </p:nvSpPr>
        <p:spPr bwMode="auto">
          <a:xfrm>
            <a:off x="2508250" y="1243013"/>
            <a:ext cx="3260725" cy="4794250"/>
          </a:xfrm>
          <a:custGeom>
            <a:avLst/>
            <a:gdLst>
              <a:gd name="T0" fmla="*/ 21542 w 21542"/>
              <a:gd name="T1" fmla="*/ 13794 h 21600"/>
              <a:gd name="T2" fmla="*/ 19004 w 21542"/>
              <a:gd name="T3" fmla="*/ 15605 h 21600"/>
              <a:gd name="T4" fmla="*/ 7556 w 21542"/>
              <a:gd name="T5" fmla="*/ 21600 h 21600"/>
              <a:gd name="T6" fmla="*/ 1 w 21542"/>
              <a:gd name="T7" fmla="*/ 17295 h 21600"/>
              <a:gd name="T8" fmla="*/ 54 w 21542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42"/>
              <a:gd name="T16" fmla="*/ 0 h 21600"/>
              <a:gd name="T17" fmla="*/ 21542 w 21542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42" h="21600">
                <a:moveTo>
                  <a:pt x="21542" y="13794"/>
                </a:moveTo>
                <a:cubicBezTo>
                  <a:pt x="21542" y="13794"/>
                  <a:pt x="19241" y="14036"/>
                  <a:pt x="19004" y="15605"/>
                </a:cubicBezTo>
                <a:cubicBezTo>
                  <a:pt x="18768" y="17174"/>
                  <a:pt x="12808" y="21600"/>
                  <a:pt x="7556" y="21600"/>
                </a:cubicBezTo>
                <a:cubicBezTo>
                  <a:pt x="2304" y="21600"/>
                  <a:pt x="-58" y="18261"/>
                  <a:pt x="1" y="17295"/>
                </a:cubicBezTo>
                <a:lnTo>
                  <a:pt x="54" y="0"/>
                </a:lnTo>
              </a:path>
            </a:pathLst>
          </a:custGeom>
          <a:noFill/>
          <a:ln w="50800">
            <a:solidFill>
              <a:srgbClr val="FF66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2" name="AutoShape 14"/>
          <p:cNvSpPr>
            <a:spLocks/>
          </p:cNvSpPr>
          <p:nvPr/>
        </p:nvSpPr>
        <p:spPr bwMode="auto">
          <a:xfrm>
            <a:off x="4894263" y="4375150"/>
            <a:ext cx="398462" cy="581025"/>
          </a:xfrm>
          <a:custGeom>
            <a:avLst/>
            <a:gdLst>
              <a:gd name="T0" fmla="*/ 19800 w 20131"/>
              <a:gd name="T1" fmla="*/ 21600 h 21600"/>
              <a:gd name="T2" fmla="*/ 0 w 20131"/>
              <a:gd name="T3" fmla="*/ 0 h 21600"/>
              <a:gd name="T4" fmla="*/ 0 60000 65536"/>
              <a:gd name="T5" fmla="*/ 0 60000 65536"/>
              <a:gd name="T6" fmla="*/ 0 w 20131"/>
              <a:gd name="T7" fmla="*/ 0 h 21600"/>
              <a:gd name="T8" fmla="*/ 20131 w 20131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31" h="21600">
                <a:moveTo>
                  <a:pt x="19800" y="21600"/>
                </a:moveTo>
                <a:cubicBezTo>
                  <a:pt x="21600" y="19274"/>
                  <a:pt x="16200" y="665"/>
                  <a:pt x="0" y="0"/>
                </a:cubicBezTo>
              </a:path>
            </a:pathLst>
          </a:custGeom>
          <a:noFill/>
          <a:ln w="50800">
            <a:solidFill>
              <a:srgbClr val="FF66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3" name="Rectangle 15"/>
          <p:cNvSpPr>
            <a:spLocks/>
          </p:cNvSpPr>
          <p:nvPr/>
        </p:nvSpPr>
        <p:spPr bwMode="auto">
          <a:xfrm>
            <a:off x="2882900" y="5967413"/>
            <a:ext cx="958850" cy="627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700">
                <a:latin typeface="Arial" pitchFamily="34" charset="0"/>
                <a:ea typeface="Helvetica Neue Bold Condensed"/>
              </a:rPr>
              <a:t>Recurrent</a:t>
            </a:r>
          </a:p>
          <a:p>
            <a:pPr>
              <a:lnSpc>
                <a:spcPct val="80000"/>
              </a:lnSpc>
            </a:pPr>
            <a:r>
              <a:rPr lang="en-US" sz="1700">
                <a:latin typeface="Arial" pitchFamily="34" charset="0"/>
                <a:ea typeface="Helvetica Neue Bold Condensed"/>
              </a:rPr>
              <a:t>laryngeal</a:t>
            </a:r>
          </a:p>
          <a:p>
            <a:pPr>
              <a:lnSpc>
                <a:spcPct val="80000"/>
              </a:lnSpc>
            </a:pPr>
            <a:r>
              <a:rPr lang="en-US" sz="1700">
                <a:latin typeface="Arial" pitchFamily="34" charset="0"/>
                <a:ea typeface="Helvetica Neue Bold Condensed"/>
              </a:rPr>
              <a:t>nerve</a:t>
            </a:r>
          </a:p>
        </p:txBody>
      </p:sp>
      <p:sp>
        <p:nvSpPr>
          <p:cNvPr id="34834" name="Rectangle 16"/>
          <p:cNvSpPr>
            <a:spLocks/>
          </p:cNvSpPr>
          <p:nvPr/>
        </p:nvSpPr>
        <p:spPr bwMode="auto">
          <a:xfrm rot="-5400000">
            <a:off x="3980656" y="6169820"/>
            <a:ext cx="1095375" cy="20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700">
                <a:latin typeface="Arial" pitchFamily="34" charset="0"/>
                <a:ea typeface="Helvetica Neue Bold Condensed"/>
              </a:rPr>
              <a:t>Esophagus</a:t>
            </a:r>
          </a:p>
        </p:txBody>
      </p:sp>
      <p:sp>
        <p:nvSpPr>
          <p:cNvPr id="34835" name="Line 17"/>
          <p:cNvSpPr>
            <a:spLocks noChangeShapeType="1"/>
          </p:cNvSpPr>
          <p:nvPr/>
        </p:nvSpPr>
        <p:spPr bwMode="auto">
          <a:xfrm>
            <a:off x="2295525" y="355600"/>
            <a:ext cx="0" cy="390525"/>
          </a:xfrm>
          <a:prstGeom prst="line">
            <a:avLst/>
          </a:prstGeom>
          <a:noFill/>
          <a:ln w="50800">
            <a:solidFill>
              <a:srgbClr val="00804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4836" name="AutoShape 18"/>
          <p:cNvSpPr>
            <a:spLocks/>
          </p:cNvSpPr>
          <p:nvPr/>
        </p:nvSpPr>
        <p:spPr bwMode="auto">
          <a:xfrm>
            <a:off x="2598738" y="1225550"/>
            <a:ext cx="2200275" cy="4732338"/>
          </a:xfrm>
          <a:custGeom>
            <a:avLst/>
            <a:gdLst>
              <a:gd name="T0" fmla="*/ 0 w 20877"/>
              <a:gd name="T1" fmla="*/ 0 h 21444"/>
              <a:gd name="T2" fmla="*/ 0 w 20877"/>
              <a:gd name="T3" fmla="*/ 18160 h 21444"/>
              <a:gd name="T4" fmla="*/ 9911 w 20877"/>
              <a:gd name="T5" fmla="*/ 21439 h 21444"/>
              <a:gd name="T6" fmla="*/ 20329 w 20877"/>
              <a:gd name="T7" fmla="*/ 19172 h 21444"/>
              <a:gd name="T8" fmla="*/ 19821 w 20877"/>
              <a:gd name="T9" fmla="*/ 15246 h 21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77"/>
              <a:gd name="T16" fmla="*/ 0 h 21444"/>
              <a:gd name="T17" fmla="*/ 20877 w 20877"/>
              <a:gd name="T18" fmla="*/ 21444 h 21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77" h="21444">
                <a:moveTo>
                  <a:pt x="0" y="0"/>
                </a:moveTo>
                <a:lnTo>
                  <a:pt x="0" y="18160"/>
                </a:lnTo>
                <a:cubicBezTo>
                  <a:pt x="0" y="18160"/>
                  <a:pt x="2718" y="21600"/>
                  <a:pt x="9911" y="21439"/>
                </a:cubicBezTo>
                <a:cubicBezTo>
                  <a:pt x="15332" y="21317"/>
                  <a:pt x="19059" y="19739"/>
                  <a:pt x="20329" y="19172"/>
                </a:cubicBezTo>
                <a:cubicBezTo>
                  <a:pt x="21600" y="18605"/>
                  <a:pt x="20329" y="15772"/>
                  <a:pt x="19821" y="15246"/>
                </a:cubicBezTo>
              </a:path>
            </a:pathLst>
          </a:custGeom>
          <a:noFill/>
          <a:ln w="50800">
            <a:solidFill>
              <a:srgbClr val="008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7" name="AutoShape 19"/>
          <p:cNvSpPr>
            <a:spLocks/>
          </p:cNvSpPr>
          <p:nvPr/>
        </p:nvSpPr>
        <p:spPr bwMode="auto">
          <a:xfrm>
            <a:off x="4768850" y="4214813"/>
            <a:ext cx="919163" cy="1204912"/>
          </a:xfrm>
          <a:custGeom>
            <a:avLst/>
            <a:gdLst>
              <a:gd name="T0" fmla="*/ 0 w 21600"/>
              <a:gd name="T1" fmla="*/ 21600 h 21600"/>
              <a:gd name="T2" fmla="*/ 13631 w 21600"/>
              <a:gd name="T3" fmla="*/ 5280 h 21600"/>
              <a:gd name="T4" fmla="*/ 2160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cubicBezTo>
                  <a:pt x="839" y="20320"/>
                  <a:pt x="11744" y="14240"/>
                  <a:pt x="13631" y="5280"/>
                </a:cubicBezTo>
                <a:cubicBezTo>
                  <a:pt x="14366" y="1790"/>
                  <a:pt x="19922" y="160"/>
                  <a:pt x="21600" y="0"/>
                </a:cubicBezTo>
              </a:path>
            </a:pathLst>
          </a:custGeom>
          <a:noFill/>
          <a:ln w="50800">
            <a:solidFill>
              <a:srgbClr val="008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8" name="Rectangle 20"/>
          <p:cNvSpPr>
            <a:spLocks/>
          </p:cNvSpPr>
          <p:nvPr/>
        </p:nvSpPr>
        <p:spPr bwMode="auto">
          <a:xfrm rot="-5400000">
            <a:off x="3965575" y="3663950"/>
            <a:ext cx="1104900" cy="6286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700">
                <a:solidFill>
                  <a:srgbClr val="008040"/>
                </a:solidFill>
                <a:latin typeface="Arial" pitchFamily="34" charset="0"/>
                <a:ea typeface="Helvetica Neue Bold Condensed"/>
              </a:rPr>
              <a:t>Pharyngeal</a:t>
            </a:r>
          </a:p>
          <a:p>
            <a:pPr>
              <a:lnSpc>
                <a:spcPct val="80000"/>
              </a:lnSpc>
            </a:pPr>
            <a:r>
              <a:rPr lang="en-US" sz="1700">
                <a:solidFill>
                  <a:srgbClr val="008040"/>
                </a:solidFill>
                <a:latin typeface="Arial" pitchFamily="34" charset="0"/>
                <a:ea typeface="Helvetica Neue Bold Condensed"/>
              </a:rPr>
              <a:t>Constrictor</a:t>
            </a:r>
          </a:p>
          <a:p>
            <a:pPr>
              <a:lnSpc>
                <a:spcPct val="80000"/>
              </a:lnSpc>
            </a:pPr>
            <a:r>
              <a:rPr lang="en-US" sz="1700">
                <a:solidFill>
                  <a:srgbClr val="008040"/>
                </a:solidFill>
                <a:latin typeface="Arial" pitchFamily="34" charset="0"/>
                <a:ea typeface="Helvetica Neue Bold Condensed"/>
              </a:rPr>
              <a:t>Muscles</a:t>
            </a:r>
          </a:p>
        </p:txBody>
      </p:sp>
      <p:sp>
        <p:nvSpPr>
          <p:cNvPr id="34839" name="Line 21"/>
          <p:cNvSpPr>
            <a:spLocks noChangeShapeType="1"/>
          </p:cNvSpPr>
          <p:nvPr/>
        </p:nvSpPr>
        <p:spPr bwMode="auto">
          <a:xfrm>
            <a:off x="2366963" y="355600"/>
            <a:ext cx="0" cy="390525"/>
          </a:xfrm>
          <a:prstGeom prst="line">
            <a:avLst/>
          </a:prstGeom>
          <a:noFill/>
          <a:ln w="50800">
            <a:solidFill>
              <a:srgbClr val="FF8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4840" name="Rectangle 22"/>
          <p:cNvSpPr>
            <a:spLocks/>
          </p:cNvSpPr>
          <p:nvPr/>
        </p:nvSpPr>
        <p:spPr bwMode="auto">
          <a:xfrm>
            <a:off x="5621338" y="3784600"/>
            <a:ext cx="96043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700">
                <a:solidFill>
                  <a:srgbClr val="008040"/>
                </a:solidFill>
                <a:latin typeface="Arial" pitchFamily="34" charset="0"/>
                <a:ea typeface="Helvetica Neue Bold Condensed"/>
              </a:rPr>
              <a:t>Laryngeal</a:t>
            </a:r>
          </a:p>
          <a:p>
            <a:pPr>
              <a:lnSpc>
                <a:spcPct val="80000"/>
              </a:lnSpc>
            </a:pPr>
            <a:r>
              <a:rPr lang="en-US" sz="1700">
                <a:solidFill>
                  <a:srgbClr val="008040"/>
                </a:solidFill>
                <a:latin typeface="Arial" pitchFamily="34" charset="0"/>
                <a:ea typeface="Helvetica Neue Bold Condensed"/>
              </a:rPr>
              <a:t>Muscles</a:t>
            </a:r>
          </a:p>
        </p:txBody>
      </p:sp>
      <p:sp>
        <p:nvSpPr>
          <p:cNvPr id="34841" name="AutoShape 23"/>
          <p:cNvSpPr>
            <a:spLocks/>
          </p:cNvSpPr>
          <p:nvPr/>
        </p:nvSpPr>
        <p:spPr bwMode="auto">
          <a:xfrm>
            <a:off x="2687638" y="1249363"/>
            <a:ext cx="2033587" cy="4645025"/>
          </a:xfrm>
          <a:custGeom>
            <a:avLst/>
            <a:gdLst>
              <a:gd name="T0" fmla="*/ 0 w 20764"/>
              <a:gd name="T1" fmla="*/ 0 h 21559"/>
              <a:gd name="T2" fmla="*/ 0 w 20764"/>
              <a:gd name="T3" fmla="*/ 18490 h 21559"/>
              <a:gd name="T4" fmla="*/ 9934 w 20764"/>
              <a:gd name="T5" fmla="*/ 21559 h 21559"/>
              <a:gd name="T6" fmla="*/ 20233 w 20764"/>
              <a:gd name="T7" fmla="*/ 19278 h 21559"/>
              <a:gd name="T8" fmla="*/ 19413 w 20764"/>
              <a:gd name="T9" fmla="*/ 15505 h 21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764"/>
              <a:gd name="T16" fmla="*/ 0 h 21559"/>
              <a:gd name="T17" fmla="*/ 20764 w 20764"/>
              <a:gd name="T18" fmla="*/ 21559 h 21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764" h="21559">
                <a:moveTo>
                  <a:pt x="0" y="0"/>
                </a:moveTo>
                <a:lnTo>
                  <a:pt x="0" y="18490"/>
                </a:lnTo>
                <a:cubicBezTo>
                  <a:pt x="0" y="18490"/>
                  <a:pt x="2190" y="21466"/>
                  <a:pt x="9934" y="21559"/>
                </a:cubicBezTo>
                <a:cubicBezTo>
                  <a:pt x="13397" y="21600"/>
                  <a:pt x="18866" y="19859"/>
                  <a:pt x="20233" y="19278"/>
                </a:cubicBezTo>
                <a:cubicBezTo>
                  <a:pt x="21600" y="18698"/>
                  <a:pt x="19959" y="16044"/>
                  <a:pt x="19413" y="15505"/>
                </a:cubicBezTo>
              </a:path>
            </a:pathLst>
          </a:custGeom>
          <a:noFill/>
          <a:ln w="50800">
            <a:solidFill>
              <a:srgbClr val="FF8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2" name="AutoShape 24"/>
          <p:cNvSpPr>
            <a:spLocks/>
          </p:cNvSpPr>
          <p:nvPr/>
        </p:nvSpPr>
        <p:spPr bwMode="auto">
          <a:xfrm>
            <a:off x="4678363" y="4143375"/>
            <a:ext cx="920750" cy="1276350"/>
          </a:xfrm>
          <a:custGeom>
            <a:avLst/>
            <a:gdLst>
              <a:gd name="T0" fmla="*/ 0 w 21600"/>
              <a:gd name="T1" fmla="*/ 21600 h 21600"/>
              <a:gd name="T2" fmla="*/ 13631 w 21600"/>
              <a:gd name="T3" fmla="*/ 6193 h 21600"/>
              <a:gd name="T4" fmla="*/ 2160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cubicBezTo>
                  <a:pt x="839" y="20392"/>
                  <a:pt x="11744" y="14652"/>
                  <a:pt x="13631" y="6193"/>
                </a:cubicBezTo>
                <a:cubicBezTo>
                  <a:pt x="14366" y="2899"/>
                  <a:pt x="19922" y="151"/>
                  <a:pt x="21600" y="0"/>
                </a:cubicBezTo>
              </a:path>
            </a:pathLst>
          </a:custGeom>
          <a:noFill/>
          <a:ln w="50800">
            <a:solidFill>
              <a:srgbClr val="FF8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222250" y="44450"/>
            <a:ext cx="8678863" cy="901700"/>
          </a:xfrm>
        </p:spPr>
        <p:txBody>
          <a:bodyPr/>
          <a:lstStyle/>
          <a:p>
            <a:r>
              <a:rPr lang="en-US" sz="5300" b="1" smtClean="0">
                <a:latin typeface="Arial" pitchFamily="34" charset="0"/>
                <a:cs typeface="Arial" pitchFamily="34" charset="0"/>
              </a:rPr>
              <a:t>Phonation &amp; Articulation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000125"/>
            <a:ext cx="8680450" cy="5402263"/>
          </a:xfrm>
        </p:spPr>
        <p:txBody>
          <a:bodyPr/>
          <a:lstStyle/>
          <a:p>
            <a:pPr marL="463550">
              <a:buSzPct val="99000"/>
              <a:buFontTx/>
              <a:buAutoNum type="arabicPeriod" startAt="4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The tone is </a:t>
            </a:r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articulated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into voice.</a:t>
            </a:r>
          </a:p>
          <a:p>
            <a:pPr marL="936625" lvl="1">
              <a:buSzPct val="99000"/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Tone depends on:</a:t>
            </a:r>
          </a:p>
          <a:p>
            <a:pPr marL="1409700" lvl="2"/>
            <a:r>
              <a:rPr lang="en-US" sz="2800" smtClean="0">
                <a:latin typeface="Arial" pitchFamily="34" charset="0"/>
                <a:cs typeface="Arial" pitchFamily="34" charset="0"/>
              </a:rPr>
              <a:t>Size and shape of the 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oropharynx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nasopharynx</a:t>
            </a:r>
          </a:p>
          <a:p>
            <a:pPr marL="1409700" lvl="2"/>
            <a:r>
              <a:rPr lang="en-US" sz="2800" smtClean="0">
                <a:latin typeface="Arial" pitchFamily="34" charset="0"/>
                <a:cs typeface="Arial" pitchFamily="34" charset="0"/>
              </a:rPr>
              <a:t>Position of jaw (CN V</a:t>
            </a:r>
            <a:r>
              <a:rPr lang="en-US" sz="2800" baseline="-600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), tongue (CN XII), and lips (CN VII)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228600" y="1295400"/>
            <a:ext cx="8915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latin typeface="Arial" pitchFamily="34" charset="0"/>
              </a:rPr>
              <a:t>Test yourself and identify the following structures…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663" y="841375"/>
            <a:ext cx="2286000" cy="5165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2525" y="847725"/>
            <a:ext cx="2289175" cy="516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3" name="Rectangle 7"/>
          <p:cNvSpPr>
            <a:spLocks/>
          </p:cNvSpPr>
          <p:nvPr/>
        </p:nvSpPr>
        <p:spPr bwMode="auto">
          <a:xfrm>
            <a:off x="1652588" y="5978525"/>
            <a:ext cx="957262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latin typeface="Arial" pitchFamily="34" charset="0"/>
                <a:ea typeface="Helvetica Neue Bold Condensed"/>
              </a:rPr>
              <a:t>Anterior</a:t>
            </a:r>
          </a:p>
        </p:txBody>
      </p:sp>
      <p:sp>
        <p:nvSpPr>
          <p:cNvPr id="37894" name="Rectangle 8"/>
          <p:cNvSpPr>
            <a:spLocks/>
          </p:cNvSpPr>
          <p:nvPr/>
        </p:nvSpPr>
        <p:spPr bwMode="auto">
          <a:xfrm>
            <a:off x="6853238" y="5978525"/>
            <a:ext cx="1082675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latin typeface="Arial" pitchFamily="34" charset="0"/>
                <a:ea typeface="Helvetica Neue Bold Condensed"/>
              </a:rPr>
              <a:t>Posterior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389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025" y="493713"/>
            <a:ext cx="2714625" cy="5868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/>
          </p:cNvSpPr>
          <p:nvPr/>
        </p:nvSpPr>
        <p:spPr bwMode="auto">
          <a:xfrm>
            <a:off x="2562225" y="5567363"/>
            <a:ext cx="957263" cy="325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latin typeface="Arial" pitchFamily="34" charset="0"/>
                <a:ea typeface="Helvetica Neue Bold Condensed"/>
              </a:rPr>
              <a:t>Anterior</a:t>
            </a:r>
          </a:p>
        </p:txBody>
      </p:sp>
      <p:sp>
        <p:nvSpPr>
          <p:cNvPr id="38917" name="Rectangle 3"/>
          <p:cNvSpPr>
            <a:spLocks/>
          </p:cNvSpPr>
          <p:nvPr/>
        </p:nvSpPr>
        <p:spPr bwMode="auto">
          <a:xfrm>
            <a:off x="4968875" y="5567363"/>
            <a:ext cx="1081088" cy="325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latin typeface="Arial" pitchFamily="34" charset="0"/>
                <a:ea typeface="Helvetica Neue Bold Condensed"/>
              </a:rPr>
              <a:t>Posterior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" y="820738"/>
            <a:ext cx="8183563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940" name="Rectangle 2"/>
          <p:cNvSpPr>
            <a:spLocks/>
          </p:cNvSpPr>
          <p:nvPr/>
        </p:nvSpPr>
        <p:spPr bwMode="auto">
          <a:xfrm>
            <a:off x="4041775" y="868363"/>
            <a:ext cx="1282700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Arial" pitchFamily="34" charset="0"/>
                <a:ea typeface="Helvetica Neue Bold Condensed"/>
              </a:rPr>
              <a:t>Posterior</a:t>
            </a:r>
          </a:p>
        </p:txBody>
      </p:sp>
      <p:sp>
        <p:nvSpPr>
          <p:cNvPr id="39941" name="Rectangle 3"/>
          <p:cNvSpPr>
            <a:spLocks/>
          </p:cNvSpPr>
          <p:nvPr/>
        </p:nvSpPr>
        <p:spPr bwMode="auto">
          <a:xfrm>
            <a:off x="4100513" y="5278438"/>
            <a:ext cx="1120775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Arial" pitchFamily="34" charset="0"/>
                <a:ea typeface="Helvetica Neue Bold Condensed"/>
              </a:rPr>
              <a:t>Anterior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Desktop\Stuart\Biology 323\Raw Images\TempNeck\LaryngealCart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75" y="0"/>
            <a:ext cx="6773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WINDOWS\Desktop\Stuart\Biology 323\Raw Images\TempNeck\BranchialM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5088"/>
            <a:ext cx="7620000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WINDOWS\Desktop\Stuart\Biology 323\Raw Images\TempNeck\Sternocleidomastoi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288"/>
            <a:ext cx="7239000" cy="67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INDOWS\Desktop\Stuart\Biology 323\Raw Images\TempNeck\Sternocleidomast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0"/>
            <a:ext cx="6362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 descr="C:\WINDOWS\Desktop\Stuart\Biology 323\Raw Images\TempNeck\Platys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863" y="0"/>
            <a:ext cx="6515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WINDOWS\Desktop\Stuart\Biology 323\Raw Images\TempNeck\Sternocleidomast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0"/>
            <a:ext cx="6362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6213</TotalTime>
  <Words>253</Words>
  <Application>Microsoft Office PowerPoint</Application>
  <PresentationFormat>On-screen Show (4:3)</PresentationFormat>
  <Paragraphs>78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Times New Roman</vt:lpstr>
      <vt:lpstr>Arial</vt:lpstr>
      <vt:lpstr>Calibri</vt:lpstr>
      <vt:lpstr>Arial Rounded MT Bold</vt:lpstr>
      <vt:lpstr>Helvetica Neue Bold Condensed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Phonation (Speaking)</vt:lpstr>
      <vt:lpstr>Slide 28</vt:lpstr>
      <vt:lpstr>Phonation &amp; Articulation</vt:lpstr>
      <vt:lpstr>Slide 30</vt:lpstr>
      <vt:lpstr>“Strap” Muscles Aid in Phonation</vt:lpstr>
      <vt:lpstr>Slide 32</vt:lpstr>
      <vt:lpstr>Phonation &amp; Articulation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Neck - Mostly</dc:subject>
  <dc:creator>Stuart S. Sumida</dc:creator>
  <cp:lastModifiedBy>Rega</cp:lastModifiedBy>
  <cp:revision>50</cp:revision>
  <cp:lastPrinted>1601-01-01T00:00:00Z</cp:lastPrinted>
  <dcterms:created xsi:type="dcterms:W3CDTF">2000-03-05T23:54:43Z</dcterms:created>
  <dcterms:modified xsi:type="dcterms:W3CDTF">2012-07-05T02:37:42Z</dcterms:modified>
</cp:coreProperties>
</file>