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23" r:id="rId3"/>
    <p:sldId id="324" r:id="rId4"/>
    <p:sldId id="294" r:id="rId5"/>
    <p:sldId id="373" r:id="rId6"/>
    <p:sldId id="297" r:id="rId7"/>
    <p:sldId id="329" r:id="rId8"/>
    <p:sldId id="378" r:id="rId9"/>
    <p:sldId id="376" r:id="rId10"/>
    <p:sldId id="330" r:id="rId11"/>
    <p:sldId id="331" r:id="rId12"/>
    <p:sldId id="332" r:id="rId13"/>
    <p:sldId id="274" r:id="rId14"/>
    <p:sldId id="334" r:id="rId15"/>
    <p:sldId id="374" r:id="rId16"/>
    <p:sldId id="375" r:id="rId17"/>
    <p:sldId id="335" r:id="rId18"/>
    <p:sldId id="325" r:id="rId19"/>
    <p:sldId id="326" r:id="rId20"/>
    <p:sldId id="336" r:id="rId21"/>
    <p:sldId id="337" r:id="rId22"/>
    <p:sldId id="338" r:id="rId23"/>
    <p:sldId id="339" r:id="rId24"/>
    <p:sldId id="340" r:id="rId25"/>
    <p:sldId id="341" r:id="rId26"/>
    <p:sldId id="371" r:id="rId27"/>
    <p:sldId id="372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01" r:id="rId47"/>
    <p:sldId id="311" r:id="rId48"/>
    <p:sldId id="310" r:id="rId49"/>
    <p:sldId id="303" r:id="rId50"/>
    <p:sldId id="304" r:id="rId51"/>
    <p:sldId id="293" r:id="rId52"/>
    <p:sldId id="292" r:id="rId53"/>
    <p:sldId id="365" r:id="rId54"/>
    <p:sldId id="366" r:id="rId55"/>
    <p:sldId id="316" r:id="rId56"/>
    <p:sldId id="317" r:id="rId57"/>
    <p:sldId id="362" r:id="rId58"/>
    <p:sldId id="363" r:id="rId59"/>
    <p:sldId id="364" r:id="rId60"/>
    <p:sldId id="305" r:id="rId61"/>
    <p:sldId id="308" r:id="rId62"/>
    <p:sldId id="307" r:id="rId63"/>
    <p:sldId id="306" r:id="rId64"/>
    <p:sldId id="309" r:id="rId65"/>
    <p:sldId id="315" r:id="rId66"/>
    <p:sldId id="313" r:id="rId67"/>
    <p:sldId id="312" r:id="rId68"/>
    <p:sldId id="369" r:id="rId69"/>
    <p:sldId id="367" r:id="rId7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818" autoAdjust="0"/>
    <p:restoredTop sz="90929"/>
  </p:normalViewPr>
  <p:slideViewPr>
    <p:cSldViewPr>
      <p:cViewPr varScale="1">
        <p:scale>
          <a:sx n="98" d="100"/>
          <a:sy n="98" d="100"/>
        </p:scale>
        <p:origin x="-1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727E583-B698-4143-B764-5C7D9CFB62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FE884-3445-4E4D-8D2C-36A771632A05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B0790-DB95-4AC6-B7E3-DFF8694CFBB3}" type="slidenum">
              <a:rPr lang="en-US"/>
              <a:pPr/>
              <a:t>10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6096E-8B99-4072-BF44-E0BF70BDB8A8}" type="slidenum">
              <a:rPr lang="en-US"/>
              <a:pPr/>
              <a:t>11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9A678-F4FA-4F7A-A4C5-098E7FA0F72D}" type="slidenum">
              <a:rPr lang="en-US"/>
              <a:pPr/>
              <a:t>12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C1FFD-30A1-4321-A5D2-233BCFCED542}" type="slidenum">
              <a:rPr lang="en-US"/>
              <a:pPr/>
              <a:t>13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3F1BC-CE35-432D-9869-A2FE7C917EF1}" type="slidenum">
              <a:rPr lang="en-US"/>
              <a:pPr/>
              <a:t>14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19BF2-8544-4066-9010-E28D823954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19BF2-8544-4066-9010-E28D8239543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D5E5F-D62A-4FF9-87C2-012AE363FD99}" type="slidenum">
              <a:rPr lang="en-US"/>
              <a:pPr/>
              <a:t>17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DAD09-B0A0-4D6A-8253-9532F34C27F7}" type="slidenum">
              <a:rPr lang="en-US"/>
              <a:pPr/>
              <a:t>18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2C86C-D0E5-4D08-984D-BE94529B421A}" type="slidenum">
              <a:rPr lang="en-US"/>
              <a:pPr/>
              <a:t>19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7F453-4C2E-4737-8388-82128233945D}" type="slidenum">
              <a:rPr lang="en-US"/>
              <a:pPr/>
              <a:t>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50D17-1D74-4369-8CF6-46851E8B3CEF}" type="slidenum">
              <a:rPr lang="en-US"/>
              <a:pPr/>
              <a:t>20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3D786-35E4-4560-A82A-DBD7CF8248F8}" type="slidenum">
              <a:rPr lang="en-US"/>
              <a:pPr/>
              <a:t>21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07F52-1B2C-4AEC-BA7C-2F51E8D1D877}" type="slidenum">
              <a:rPr lang="en-US"/>
              <a:pPr/>
              <a:t>22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1A4C6-8517-4633-BE90-CFD0C9CF09C3}" type="slidenum">
              <a:rPr lang="en-US"/>
              <a:pPr/>
              <a:t>23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83E6F-AC9F-47D1-85EB-E109C76E2445}" type="slidenum">
              <a:rPr lang="en-US"/>
              <a:pPr/>
              <a:t>24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5027A-2DD7-4B30-9814-7DDB19E67054}" type="slidenum">
              <a:rPr lang="en-US"/>
              <a:pPr/>
              <a:t>25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6AE4D-1E31-4BAE-AEDA-7478D0B74FED}" type="slidenum">
              <a:rPr lang="en-US"/>
              <a:pPr/>
              <a:t>26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B0E7D-994F-4156-82A4-ABEAB34A887D}" type="slidenum">
              <a:rPr lang="en-US"/>
              <a:pPr/>
              <a:t>27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51C9C-1499-47B8-8CB0-E35FB8458C7A}" type="slidenum">
              <a:rPr lang="en-US"/>
              <a:pPr/>
              <a:t>28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147E2-24EE-47A8-96B4-1F0D8CF453EE}" type="slidenum">
              <a:rPr lang="en-US"/>
              <a:pPr/>
              <a:t>29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30C43-6EC3-4299-8AEE-7A4FE22B9437}" type="slidenum">
              <a:rPr lang="en-US"/>
              <a:pPr/>
              <a:t>3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C65F5-A978-4B1C-AF8F-45E85A607437}" type="slidenum">
              <a:rPr lang="en-US"/>
              <a:pPr/>
              <a:t>30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B3A88-F152-44AF-A38A-712D8B8C2E13}" type="slidenum">
              <a:rPr lang="en-US"/>
              <a:pPr/>
              <a:t>31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69ACD-7199-41BB-9F5B-B5A0248A5B60}" type="slidenum">
              <a:rPr lang="en-US"/>
              <a:pPr/>
              <a:t>32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0C9CE-E9BA-4F2C-BAE4-3E41C2BF6115}" type="slidenum">
              <a:rPr lang="en-US"/>
              <a:pPr/>
              <a:t>33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BF1C6-EE2A-487C-9F1A-08B69FAEF6F3}" type="slidenum">
              <a:rPr lang="en-US"/>
              <a:pPr/>
              <a:t>34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13E3C-9D4E-4D19-AA54-79F65730241D}" type="slidenum">
              <a:rPr lang="en-US"/>
              <a:pPr/>
              <a:t>35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A5FA3-7FCA-4D32-A6E9-29DF152251C7}" type="slidenum">
              <a:rPr lang="en-US"/>
              <a:pPr/>
              <a:t>36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6C9EA-2F6A-443A-A27D-33BD16F36BE4}" type="slidenum">
              <a:rPr lang="en-US"/>
              <a:pPr/>
              <a:t>37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8BAE7-F541-4F83-B801-BDF2B0644750}" type="slidenum">
              <a:rPr lang="en-US"/>
              <a:pPr/>
              <a:t>38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507E6-A822-4F67-91F7-17E5D04F4B4A}" type="slidenum">
              <a:rPr lang="en-US"/>
              <a:pPr/>
              <a:t>39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1FCF0-C704-49E8-9302-BAD4F89EACD1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17C84-FC95-473E-A063-E347B10A94C7}" type="slidenum">
              <a:rPr lang="en-US"/>
              <a:pPr/>
              <a:t>40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97999-14A1-4E58-9147-4C4AA0984EDA}" type="slidenum">
              <a:rPr lang="en-US"/>
              <a:pPr/>
              <a:t>41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FA81F-B16F-4D0E-80E0-DD2D27345111}" type="slidenum">
              <a:rPr lang="en-US"/>
              <a:pPr/>
              <a:t>42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BC5CE-32C6-4AC3-AB20-7E0B156EBE69}" type="slidenum">
              <a:rPr lang="en-US"/>
              <a:pPr/>
              <a:t>43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E8423-E733-499D-AA38-B67C72B67485}" type="slidenum">
              <a:rPr lang="en-US"/>
              <a:pPr/>
              <a:t>44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B3CD2-D313-4BD4-93B8-DABD8724B69A}" type="slidenum">
              <a:rPr lang="en-US"/>
              <a:pPr/>
              <a:t>45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39066-57BA-4655-9B8A-BFAF1F43BD47}" type="slidenum">
              <a:rPr lang="en-US"/>
              <a:pPr/>
              <a:t>46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57478-A6FD-43B0-A808-334454EA3053}" type="slidenum">
              <a:rPr lang="en-US"/>
              <a:pPr/>
              <a:t>47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E4556-0A83-4ABF-8EC4-206B9F38219C}" type="slidenum">
              <a:rPr lang="en-US"/>
              <a:pPr/>
              <a:t>48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65B0D-943A-4414-8EDA-B4481955F223}" type="slidenum">
              <a:rPr lang="en-US"/>
              <a:pPr/>
              <a:t>49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E436C-90C9-4B5F-AEC4-E22F220F1E8C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E8565-2BEA-470C-B74A-D1517E3F9F52}" type="slidenum">
              <a:rPr lang="en-US"/>
              <a:pPr/>
              <a:t>50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843C8-B877-44EE-AD3D-2A99473B0B2F}" type="slidenum">
              <a:rPr lang="en-US"/>
              <a:pPr/>
              <a:t>51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A20A1-676C-4A3A-B917-B8D597C9D13A}" type="slidenum">
              <a:rPr lang="en-US"/>
              <a:pPr/>
              <a:t>52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CFECD-4C78-42E0-9A8A-2716432ABFA0}" type="slidenum">
              <a:rPr lang="en-US"/>
              <a:pPr/>
              <a:t>53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1D734-004B-4A49-9997-1BE385194E58}" type="slidenum">
              <a:rPr lang="en-US"/>
              <a:pPr/>
              <a:t>54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AEE5D-20DC-4245-B1F5-047C13D8E3E3}" type="slidenum">
              <a:rPr lang="en-US"/>
              <a:pPr/>
              <a:t>55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87846-B864-46DE-BAEB-5D090052F1B9}" type="slidenum">
              <a:rPr lang="en-US"/>
              <a:pPr/>
              <a:t>56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3F13C-1761-48BF-965B-48E1E293A8C3}" type="slidenum">
              <a:rPr lang="en-US"/>
              <a:pPr/>
              <a:t>57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BD756-4B61-42D7-9947-406550DF4DD1}" type="slidenum">
              <a:rPr lang="en-US"/>
              <a:pPr/>
              <a:t>58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EE3E7-19AB-449D-A5CF-329E0D97511F}" type="slidenum">
              <a:rPr lang="en-US"/>
              <a:pPr/>
              <a:t>59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08F3F-A325-4AE2-97CE-E3F830237105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CF1BD-7261-47AD-B570-733790C33EE0}" type="slidenum">
              <a:rPr lang="en-US"/>
              <a:pPr/>
              <a:t>60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A7ECF-AEE3-40A7-8CC5-F1AE2FB11408}" type="slidenum">
              <a:rPr lang="en-US"/>
              <a:pPr/>
              <a:t>61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79A25-E95A-43D8-AD36-22F1947F1F4A}" type="slidenum">
              <a:rPr lang="en-US"/>
              <a:pPr/>
              <a:t>62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A3D1D-3FF4-4129-9F0E-EA1C5E888D81}" type="slidenum">
              <a:rPr lang="en-US"/>
              <a:pPr/>
              <a:t>63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32DC3-45E5-43E6-AA5C-D120107C0B9B}" type="slidenum">
              <a:rPr lang="en-US"/>
              <a:pPr/>
              <a:t>64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CFCB8-6862-4636-9B4C-B7510DC28824}" type="slidenum">
              <a:rPr lang="en-US"/>
              <a:pPr/>
              <a:t>65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10DF7-7224-4CB9-81C0-5275AE082B91}" type="slidenum">
              <a:rPr lang="en-US"/>
              <a:pPr/>
              <a:t>66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924ED-87D8-40E6-B191-7E57DC46B6D4}" type="slidenum">
              <a:rPr lang="en-US"/>
              <a:pPr/>
              <a:t>67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CAE64-2152-4463-99E9-DDC87406694B}" type="slidenum">
              <a:rPr lang="en-US"/>
              <a:pPr/>
              <a:t>68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E1086-B7AA-42A6-8FFA-C8D1D8269A4E}" type="slidenum">
              <a:rPr lang="en-US"/>
              <a:pPr/>
              <a:t>69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ECC43-A0B4-46DC-B1C1-8DCE88E28D43}" type="slidenum">
              <a:rPr lang="en-US"/>
              <a:pPr/>
              <a:t>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19BF2-8544-4066-9010-E28D823954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40CA2-986C-4FD5-BBA0-7BF2F5850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93C40-E076-4DE6-B1DA-73E7F0BE4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4D4C8-D5AF-4EC4-B50A-34F30CCD2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3115B-428B-4601-95F7-621E03F30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838A4-45A4-4A7A-A8DF-16B3CF83F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79D06-8CD8-4320-B6AD-72C570956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30D3-F992-4FA5-B8A1-EEB4F7DBD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236F5-9444-49FE-BA86-B40891F24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6C81C-71F9-4373-87B4-B500AD2DE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FAB51-2AA1-4976-AECF-4CB0FD0E4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7FD88-D6B4-4597-8EE5-263A9704E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978933-A378-43C2-93E6-25E7C6906F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41325" y="239713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/>
              <a:t>Biology 323</a:t>
            </a:r>
          </a:p>
          <a:p>
            <a:r>
              <a:rPr lang="en-US" sz="2000" i="1" dirty="0"/>
              <a:t>Human Anatomy for Biology Majors</a:t>
            </a:r>
          </a:p>
          <a:p>
            <a:r>
              <a:rPr lang="en-US" sz="2000" i="1" dirty="0" smtClean="0"/>
              <a:t>Lecture </a:t>
            </a:r>
            <a:r>
              <a:rPr lang="en-US" sz="2000" i="1" dirty="0"/>
              <a:t>3</a:t>
            </a:r>
          </a:p>
          <a:p>
            <a:r>
              <a:rPr lang="en-US" sz="2000" i="1" dirty="0"/>
              <a:t>Dr. Stuart S. Sumida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676400"/>
            <a:ext cx="90630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Integument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Support </a:t>
            </a:r>
            <a:r>
              <a:rPr lang="en-US" sz="4400" dirty="0" smtClean="0">
                <a:solidFill>
                  <a:schemeClr val="tx2"/>
                </a:solidFill>
              </a:rPr>
              <a:t>Structures; Axial </a:t>
            </a:r>
            <a:r>
              <a:rPr lang="en-US" sz="4400" dirty="0">
                <a:solidFill>
                  <a:schemeClr val="tx2"/>
                </a:solidFill>
              </a:rPr>
              <a:t>Skeleton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3276600"/>
            <a:ext cx="4062652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593725" y="450850"/>
            <a:ext cx="49085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Hair: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4000"/>
              <a:t>Bulb</a:t>
            </a:r>
          </a:p>
          <a:p>
            <a:pPr>
              <a:buFontTx/>
              <a:buChar char="•"/>
            </a:pPr>
            <a:r>
              <a:rPr lang="en-US" sz="4000"/>
              <a:t>Artery</a:t>
            </a:r>
          </a:p>
          <a:p>
            <a:pPr>
              <a:buFontTx/>
              <a:buChar char="•"/>
            </a:pPr>
            <a:r>
              <a:rPr lang="en-US" sz="4000"/>
              <a:t>Vein</a:t>
            </a:r>
          </a:p>
          <a:p>
            <a:pPr>
              <a:buFontTx/>
              <a:buChar char="•"/>
            </a:pPr>
            <a:r>
              <a:rPr lang="en-US" sz="4000"/>
              <a:t>Arrector Pila Muscle</a:t>
            </a:r>
          </a:p>
          <a:p>
            <a:pPr>
              <a:buFontTx/>
              <a:buChar char="•"/>
            </a:pPr>
            <a:r>
              <a:rPr lang="en-US" sz="4000"/>
              <a:t>Gland</a:t>
            </a:r>
          </a:p>
          <a:p>
            <a:pPr>
              <a:buFontTx/>
              <a:buChar char="•"/>
            </a:pPr>
            <a:r>
              <a:rPr lang="en-US" sz="4000"/>
              <a:t>Papilla</a:t>
            </a:r>
          </a:p>
          <a:p>
            <a:pPr>
              <a:buFontTx/>
              <a:buChar char="•"/>
            </a:pPr>
            <a:r>
              <a:rPr lang="en-US" sz="4000"/>
              <a:t>Shaft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Skin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54213" y="0"/>
            <a:ext cx="52339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HairTyp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162175" cy="6629400"/>
          </a:xfrm>
          <a:prstGeom prst="rect">
            <a:avLst/>
          </a:prstGeom>
          <a:noFill/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413125" y="117475"/>
            <a:ext cx="57308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Different Hair Shaft Shapes give different characteristics:</a:t>
            </a:r>
          </a:p>
          <a:p>
            <a:endParaRPr lang="en-US"/>
          </a:p>
          <a:p>
            <a:r>
              <a:rPr lang="en-US"/>
              <a:t>Round Cross-section = straight hair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Oval Cross-section = Wavy Hair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Flat Cross-section = Kinky Hair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Nail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38138"/>
            <a:ext cx="7010400" cy="618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441325" y="122238"/>
            <a:ext cx="87026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>
                <a:cs typeface="Arial" charset="0"/>
              </a:rPr>
              <a:t>Glands</a:t>
            </a:r>
          </a:p>
          <a:p>
            <a:endParaRPr lang="en-US" sz="5400">
              <a:cs typeface="Arial" charset="0"/>
            </a:endParaRPr>
          </a:p>
          <a:p>
            <a:pPr>
              <a:buFontTx/>
              <a:buChar char="•"/>
            </a:pPr>
            <a:r>
              <a:rPr lang="en-US" sz="5400">
                <a:cs typeface="Arial" charset="0"/>
              </a:rPr>
              <a:t>Eccrine</a:t>
            </a:r>
          </a:p>
          <a:p>
            <a:pPr>
              <a:buFontTx/>
              <a:buChar char="•"/>
            </a:pPr>
            <a:r>
              <a:rPr lang="en-US" sz="5400">
                <a:cs typeface="Arial" charset="0"/>
              </a:rPr>
              <a:t>Apocrine</a:t>
            </a:r>
          </a:p>
          <a:p>
            <a:pPr>
              <a:buFontTx/>
              <a:buChar char="•"/>
            </a:pPr>
            <a:r>
              <a:rPr lang="en-US" sz="5400">
                <a:cs typeface="Arial" charset="0"/>
              </a:rPr>
              <a:t>Mammary glands (Not reproductive organs!)</a:t>
            </a:r>
            <a:r>
              <a:rPr lang="en-US" sz="36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914400"/>
            <a:ext cx="8763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Eccrine</a:t>
            </a:r>
            <a:r>
              <a:rPr lang="en-US" sz="4000" dirty="0" smtClean="0">
                <a:solidFill>
                  <a:srgbClr val="FF0000"/>
                </a:solidFill>
              </a:rPr>
              <a:t> Glands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predominant sweat glands of the body.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Produce clearly, watery odorless liquid + salt.</a:t>
            </a:r>
          </a:p>
          <a:p>
            <a:endParaRPr lang="en-US" sz="28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Apocrine</a:t>
            </a:r>
            <a:r>
              <a:rPr lang="en-US" sz="4000" dirty="0" smtClean="0">
                <a:solidFill>
                  <a:srgbClr val="FF0000"/>
                </a:solidFill>
              </a:rPr>
              <a:t> Glands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Develop in association with hair follicles.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Heavier, more oily secretion.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Specialized versions include Moll's glands seen on the eyelids; the </a:t>
            </a:r>
            <a:r>
              <a:rPr lang="en-US" sz="2800" dirty="0" err="1" smtClean="0"/>
              <a:t>cerumen</a:t>
            </a:r>
            <a:r>
              <a:rPr lang="en-US" sz="2800" dirty="0" smtClean="0"/>
              <a:t>-producing (ear wax) glands of the external auditory canal; and the milk-producing glands of the breasts.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scent produced by </a:t>
            </a:r>
            <a:r>
              <a:rPr lang="en-US" dirty="0" err="1" smtClean="0"/>
              <a:t>apocrine</a:t>
            </a:r>
            <a:r>
              <a:rPr lang="en-US" dirty="0" smtClean="0"/>
              <a:t> glands should not be confused with the unpleasant body odor produced by microorganisms that grow on moist sections of the skin. </a:t>
            </a:r>
          </a:p>
          <a:p>
            <a:endParaRPr lang="en-US" dirty="0"/>
          </a:p>
          <a:p>
            <a:r>
              <a:rPr lang="en-US" dirty="0" smtClean="0"/>
              <a:t>Microorganisms create body odor by digesting sebum, the oily substance secreted by sebaceous glands in the skin of mammals. The presence of water, in the form of sweat from </a:t>
            </a:r>
            <a:r>
              <a:rPr lang="en-US" dirty="0" err="1" smtClean="0"/>
              <a:t>eccrine</a:t>
            </a:r>
            <a:r>
              <a:rPr lang="en-US" dirty="0" smtClean="0"/>
              <a:t> (simple) sweat glands, aids in this process. </a:t>
            </a:r>
          </a:p>
          <a:p>
            <a:r>
              <a:rPr lang="en-US" dirty="0" err="1" smtClean="0"/>
              <a:t>Eccrine</a:t>
            </a:r>
            <a:r>
              <a:rPr lang="en-US" dirty="0" smtClean="0"/>
              <a:t> glands are activated by heat, explaining why we sweat more profusely as ambient temperatures rise. </a:t>
            </a:r>
            <a:r>
              <a:rPr lang="en-US" dirty="0" err="1" smtClean="0"/>
              <a:t>Apocrine</a:t>
            </a:r>
            <a:r>
              <a:rPr lang="en-US" dirty="0" smtClean="0"/>
              <a:t> glands react to stress and sexual activity, and respond by producing sweat with a personally characteristic -- but not (necessarily) unpleasant -- odor.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Mammar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2400"/>
            <a:ext cx="9144000" cy="5076825"/>
          </a:xfrm>
          <a:prstGeom prst="rect">
            <a:avLst/>
          </a:prstGeom>
          <a:noFill/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669925" y="5754688"/>
            <a:ext cx="813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Mammary Gland – a skin gland, not a reproductive organ...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ngerSk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7543800" cy="528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ngerSk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7543800" cy="5289550"/>
          </a:xfrm>
          <a:prstGeom prst="rect">
            <a:avLst/>
          </a:prstGeom>
          <a:noFill/>
        </p:spPr>
      </p:pic>
      <p:sp>
        <p:nvSpPr>
          <p:cNvPr id="141315" name="Line 3"/>
          <p:cNvSpPr>
            <a:spLocks noChangeShapeType="1"/>
          </p:cNvSpPr>
          <p:nvPr/>
        </p:nvSpPr>
        <p:spPr bwMode="auto">
          <a:xfrm>
            <a:off x="3962400" y="4114800"/>
            <a:ext cx="0" cy="7620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 flipH="1" flipV="1">
            <a:off x="4038600" y="4495800"/>
            <a:ext cx="11430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5546725" y="4994275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Hypodermis</a:t>
            </a:r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V="1">
            <a:off x="1219200" y="4648200"/>
            <a:ext cx="228600" cy="2286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>
            <a:off x="533400" y="3048000"/>
            <a:ext cx="762000" cy="16764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212725" y="2327275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33"/>
                </a:solidFill>
              </a:rPr>
              <a:t>Dermis</a:t>
            </a: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H="1">
            <a:off x="1752600" y="5105400"/>
            <a:ext cx="15240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 flipH="1" flipV="1">
            <a:off x="1981200" y="5410200"/>
            <a:ext cx="60960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2727325" y="5832475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Epidermis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517525" y="203200"/>
            <a:ext cx="8356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>
                <a:cs typeface="Arial" charset="0"/>
              </a:rPr>
              <a:t>Integumentary System</a:t>
            </a:r>
            <a:endParaRPr lang="en-US" sz="6000">
              <a:cs typeface="Arial" charset="0"/>
            </a:endParaRPr>
          </a:p>
          <a:p>
            <a:endParaRPr lang="en-US" sz="6000">
              <a:cs typeface="Arial" charset="0"/>
            </a:endParaRPr>
          </a:p>
          <a:p>
            <a:r>
              <a:rPr lang="en-US" sz="6000">
                <a:cs typeface="Arial" charset="0"/>
              </a:rPr>
              <a:t>Functions</a:t>
            </a:r>
          </a:p>
          <a:p>
            <a:pPr>
              <a:buFontTx/>
              <a:buChar char="•"/>
            </a:pPr>
            <a:r>
              <a:rPr lang="en-US" sz="6000">
                <a:cs typeface="Arial" charset="0"/>
              </a:rPr>
              <a:t>Protection</a:t>
            </a:r>
          </a:p>
          <a:p>
            <a:pPr>
              <a:buFontTx/>
              <a:buChar char="•"/>
            </a:pPr>
            <a:r>
              <a:rPr lang="en-US" sz="6000">
                <a:cs typeface="Arial" charset="0"/>
              </a:rPr>
              <a:t>Sensory</a:t>
            </a:r>
          </a:p>
          <a:p>
            <a:pPr>
              <a:buFontTx/>
              <a:buChar char="•"/>
            </a:pPr>
            <a:r>
              <a:rPr lang="en-US" sz="6000">
                <a:cs typeface="Arial" charset="0"/>
              </a:rPr>
              <a:t>Synthesis</a:t>
            </a:r>
            <a:r>
              <a:rPr lang="en-US" sz="6000"/>
              <a:t> </a:t>
            </a:r>
          </a:p>
        </p:txBody>
      </p:sp>
      <p:pic>
        <p:nvPicPr>
          <p:cNvPr id="135171" name="Picture 3" descr="SkinOfM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1295400"/>
            <a:ext cx="2927350" cy="532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517525" y="344488"/>
            <a:ext cx="8626475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>
                <a:cs typeface="Arial" charset="0"/>
              </a:rPr>
              <a:t>Support systems</a:t>
            </a:r>
          </a:p>
          <a:p>
            <a:endParaRPr lang="en-US" sz="4800">
              <a:cs typeface="Arial" charset="0"/>
            </a:endParaRP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Support systems built of hard tissues, such as bone and cartilage</a:t>
            </a:r>
          </a:p>
          <a:p>
            <a:pPr>
              <a:buFontTx/>
              <a:buChar char="•"/>
            </a:pPr>
            <a:endParaRPr lang="en-US" sz="4800">
              <a:cs typeface="Arial" charset="0"/>
            </a:endParaRP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Support systems produced by the manipulation of soft tissues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0" y="3175"/>
            <a:ext cx="87788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>
                <a:cs typeface="Arial" charset="0"/>
              </a:rPr>
              <a:t>Soft tissue support - structures which maintain structural integrity without the use of a hard, internal skeleton.</a:t>
            </a:r>
          </a:p>
          <a:p>
            <a:endParaRPr lang="en-US" sz="5400">
              <a:cs typeface="Arial" charset="0"/>
            </a:endParaRP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Constant volume</a:t>
            </a: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Pressurize</a:t>
            </a: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Hydrostatic skeleton</a:t>
            </a:r>
            <a:r>
              <a:rPr lang="en-US" sz="400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334963" y="685800"/>
            <a:ext cx="8809037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cs typeface="Arial" charset="0"/>
              </a:rPr>
              <a:t>Tongue</a:t>
            </a: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Muscle &amp; Fluid-based structure</a:t>
            </a: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Attached to what bones?</a:t>
            </a:r>
          </a:p>
          <a:p>
            <a:endParaRPr lang="en-US" sz="4800">
              <a:cs typeface="Arial" charset="0"/>
            </a:endParaRPr>
          </a:p>
          <a:p>
            <a:r>
              <a:rPr lang="en-US" sz="6000">
                <a:cs typeface="Arial" charset="0"/>
              </a:rPr>
              <a:t>Coelom</a:t>
            </a: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A space</a:t>
            </a: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Stable &amp; still base of support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746125" y="2349500"/>
            <a:ext cx="7845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b="1">
                <a:cs typeface="Arial" charset="0"/>
              </a:rPr>
              <a:t>The Skeleton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441325" y="803275"/>
            <a:ext cx="870267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cs typeface="Arial" charset="0"/>
              </a:rPr>
              <a:t>Cartilage</a:t>
            </a:r>
          </a:p>
          <a:p>
            <a:pPr>
              <a:buFontTx/>
              <a:buChar char="•"/>
            </a:pPr>
            <a:r>
              <a:rPr lang="en-US" sz="3600">
                <a:cs typeface="Arial" charset="0"/>
              </a:rPr>
              <a:t>Function</a:t>
            </a:r>
          </a:p>
          <a:p>
            <a:pPr>
              <a:buFontTx/>
              <a:buChar char="•"/>
            </a:pPr>
            <a:r>
              <a:rPr lang="en-US" sz="3600">
                <a:cs typeface="Arial" charset="0"/>
              </a:rPr>
              <a:t>Cartilage materials - chondrocytes</a:t>
            </a:r>
          </a:p>
          <a:p>
            <a:pPr>
              <a:buFontTx/>
              <a:buChar char="•"/>
            </a:pPr>
            <a:r>
              <a:rPr lang="en-US" sz="3600">
                <a:cs typeface="Arial" charset="0"/>
              </a:rPr>
              <a:t>Interstitial growth</a:t>
            </a:r>
          </a:p>
          <a:p>
            <a:pPr>
              <a:buFontTx/>
              <a:buChar char="•"/>
            </a:pPr>
            <a:r>
              <a:rPr lang="en-US" sz="3600">
                <a:cs typeface="Arial" charset="0"/>
              </a:rPr>
              <a:t>Perichondrium</a:t>
            </a:r>
          </a:p>
          <a:p>
            <a:pPr>
              <a:buFontTx/>
              <a:buChar char="•"/>
            </a:pPr>
            <a:r>
              <a:rPr lang="en-US" sz="3600">
                <a:cs typeface="Arial" charset="0"/>
              </a:rPr>
              <a:t>According to a scale from softest to hardest, where does cartilage belong, if other skeletal materials are bone, calcified cartilage, enamel, and dentin?</a:t>
            </a:r>
            <a:r>
              <a:rPr lang="en-US" sz="360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593725" y="52388"/>
            <a:ext cx="85502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>
                <a:cs typeface="Arial" charset="0"/>
              </a:rPr>
              <a:t>What is bone made of?</a:t>
            </a:r>
          </a:p>
          <a:p>
            <a:pPr>
              <a:buFontTx/>
              <a:buChar char="•"/>
            </a:pPr>
            <a:endParaRPr lang="en-US" sz="6600">
              <a:cs typeface="Arial" charset="0"/>
            </a:endParaRP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Hydroxyapatite</a:t>
            </a: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Bone organic content (Osteocytes)</a:t>
            </a: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Bone mineral content</a:t>
            </a:r>
            <a:r>
              <a:rPr lang="en-US" sz="48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593725" y="52388"/>
            <a:ext cx="8550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cs typeface="Arial" charset="0"/>
              </a:rPr>
              <a:t>Hydroxyapatite:</a:t>
            </a:r>
          </a:p>
          <a:p>
            <a:endParaRPr lang="en-US" sz="4800">
              <a:cs typeface="Arial" charset="0"/>
            </a:endParaRPr>
          </a:p>
          <a:p>
            <a:endParaRPr lang="en-US" sz="4800">
              <a:cs typeface="Arial" charset="0"/>
            </a:endParaRPr>
          </a:p>
          <a:p>
            <a:endParaRPr lang="en-US" sz="4800"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593725" y="52388"/>
            <a:ext cx="8550275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>
                <a:cs typeface="Arial" charset="0"/>
              </a:rPr>
              <a:t>What is bone made of?</a:t>
            </a:r>
          </a:p>
          <a:p>
            <a:endParaRPr lang="en-US" sz="6600">
              <a:cs typeface="Arial" charset="0"/>
            </a:endParaRPr>
          </a:p>
          <a:p>
            <a:r>
              <a:rPr lang="en-US" sz="6600">
                <a:cs typeface="Arial" charset="0"/>
              </a:rPr>
              <a:t>Hydroxyapatite:</a:t>
            </a:r>
          </a:p>
          <a:p>
            <a:endParaRPr lang="en-US" sz="6600">
              <a:cs typeface="Arial" charset="0"/>
            </a:endParaRPr>
          </a:p>
          <a:p>
            <a:r>
              <a:rPr lang="en-US" sz="6600"/>
              <a:t>Ca</a:t>
            </a:r>
            <a:r>
              <a:rPr lang="en-US" sz="6600" baseline="-25000"/>
              <a:t>10</a:t>
            </a:r>
            <a:r>
              <a:rPr lang="en-US" sz="6600"/>
              <a:t>(PO</a:t>
            </a:r>
            <a:r>
              <a:rPr lang="en-US" sz="6600" baseline="-25000"/>
              <a:t>4</a:t>
            </a:r>
            <a:r>
              <a:rPr lang="en-US" sz="6600"/>
              <a:t>)</a:t>
            </a:r>
            <a:r>
              <a:rPr lang="en-US" sz="6600" baseline="-25000"/>
              <a:t>6</a:t>
            </a:r>
            <a:r>
              <a:rPr lang="en-US" sz="6600"/>
              <a:t>(OH)</a:t>
            </a:r>
            <a:r>
              <a:rPr lang="en-US" sz="6600" baseline="-25000"/>
              <a:t>2</a:t>
            </a:r>
            <a:r>
              <a:rPr lang="en-US" sz="66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143000" y="0"/>
            <a:ext cx="6877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>
                <a:cs typeface="Arial" charset="0"/>
              </a:rPr>
              <a:t>Bone structure</a:t>
            </a:r>
            <a:r>
              <a:rPr lang="en-US"/>
              <a:t> </a:t>
            </a:r>
          </a:p>
        </p:txBody>
      </p:sp>
      <p:pic>
        <p:nvPicPr>
          <p:cNvPr id="174083" name="Picture 3" descr="Spongy-Compac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162050"/>
            <a:ext cx="6781800" cy="56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377825" y="1066800"/>
            <a:ext cx="87661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8000">
                <a:cs typeface="Arial" charset="0"/>
              </a:rPr>
              <a:t>Haversian systems</a:t>
            </a:r>
          </a:p>
          <a:p>
            <a:pPr marL="457200" indent="-457200">
              <a:buFontTx/>
              <a:buChar char="•"/>
            </a:pPr>
            <a:r>
              <a:rPr lang="en-US" sz="6000">
                <a:cs typeface="Arial" charset="0"/>
              </a:rPr>
              <a:t> Haversian canals</a:t>
            </a:r>
            <a:endParaRPr lang="en-US" sz="6000"/>
          </a:p>
          <a:p>
            <a:pPr marL="457200" indent="-457200">
              <a:buFontTx/>
              <a:buChar char="•"/>
            </a:pPr>
            <a:r>
              <a:rPr lang="en-US" sz="6000">
                <a:cs typeface="Arial" charset="0"/>
              </a:rPr>
              <a:t>Lacunae</a:t>
            </a:r>
          </a:p>
          <a:p>
            <a:pPr marL="457200" indent="-457200">
              <a:buFontTx/>
              <a:buChar char="•"/>
            </a:pPr>
            <a:r>
              <a:rPr lang="en-US" sz="6000">
                <a:cs typeface="Arial" charset="0"/>
              </a:rPr>
              <a:t>Canaliculi</a:t>
            </a:r>
            <a:r>
              <a:rPr lang="en-US" sz="44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593725" y="649288"/>
            <a:ext cx="85502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cs typeface="Arial" charset="0"/>
              </a:rPr>
              <a:t>The Skin…</a:t>
            </a:r>
          </a:p>
          <a:p>
            <a:endParaRPr lang="en-US" sz="4400">
              <a:cs typeface="Arial" charset="0"/>
            </a:endParaRPr>
          </a:p>
          <a:p>
            <a:r>
              <a:rPr lang="en-US" sz="3600">
                <a:cs typeface="Arial" charset="0"/>
              </a:rPr>
              <a:t>Epidermis - ectodermal; stratified squamos epithelium</a:t>
            </a:r>
          </a:p>
          <a:p>
            <a:endParaRPr lang="en-US" sz="3600">
              <a:cs typeface="Arial" charset="0"/>
            </a:endParaRPr>
          </a:p>
          <a:p>
            <a:r>
              <a:rPr lang="en-US" sz="3600">
                <a:cs typeface="Arial" charset="0"/>
              </a:rPr>
              <a:t>Dermis - mesodermal; collagen, elastic fibers, papillary layer, and reticular layer</a:t>
            </a:r>
          </a:p>
          <a:p>
            <a:endParaRPr lang="en-US" sz="3600">
              <a:cs typeface="Arial" charset="0"/>
            </a:endParaRPr>
          </a:p>
          <a:p>
            <a:r>
              <a:rPr lang="en-US" sz="3600">
                <a:cs typeface="Arial" charset="0"/>
              </a:rPr>
              <a:t>Hypodermis</a:t>
            </a:r>
            <a:r>
              <a:rPr lang="en-US" sz="360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BoneHis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66800"/>
            <a:ext cx="9144000" cy="436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4740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8000"/>
              <a:t>Compact Bone vs. </a:t>
            </a:r>
          </a:p>
          <a:p>
            <a:pPr algn="ctr"/>
            <a:r>
              <a:rPr lang="en-US" sz="8000"/>
              <a:t>Spongy Bone </a:t>
            </a:r>
            <a:r>
              <a:rPr lang="en-US" sz="7200"/>
              <a:t>(Trabecular</a:t>
            </a:r>
            <a:r>
              <a:rPr lang="en-US" sz="8000"/>
              <a:t> Bone)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Spongy-Compac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92075"/>
            <a:ext cx="8153400" cy="673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Trabecula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28800"/>
            <a:ext cx="4572000" cy="2392363"/>
          </a:xfrm>
          <a:prstGeom prst="rect">
            <a:avLst/>
          </a:prstGeom>
          <a:noFill/>
        </p:spPr>
      </p:pic>
      <p:pic>
        <p:nvPicPr>
          <p:cNvPr id="184323" name="Picture 3" descr="Trabeculae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0888" y="838200"/>
            <a:ext cx="4583112" cy="5181600"/>
          </a:xfrm>
          <a:prstGeom prst="rect">
            <a:avLst/>
          </a:prstGeom>
          <a:noFill/>
        </p:spPr>
      </p:pic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517525" y="4687888"/>
            <a:ext cx="56372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Shoulder Joint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					Femur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BoneHisto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0"/>
            <a:ext cx="60102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593725" y="347663"/>
            <a:ext cx="85502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cs typeface="Arial" charset="0"/>
              </a:rPr>
              <a:t>Regional Classification of the Skeleton</a:t>
            </a:r>
          </a:p>
          <a:p>
            <a:endParaRPr lang="en-US" sz="4800">
              <a:cs typeface="Arial" charset="0"/>
            </a:endParaRP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Endoskeleton vs. exoskeleton</a:t>
            </a:r>
          </a:p>
          <a:p>
            <a:pPr>
              <a:buFontTx/>
              <a:buChar char="•"/>
            </a:pPr>
            <a:endParaRPr lang="en-US" sz="4800">
              <a:cs typeface="Arial" charset="0"/>
            </a:endParaRPr>
          </a:p>
          <a:p>
            <a:pPr>
              <a:buFontTx/>
              <a:buChar char="•"/>
            </a:pPr>
            <a:r>
              <a:rPr lang="en-US" sz="4800">
                <a:cs typeface="Arial" charset="0"/>
              </a:rPr>
              <a:t>Visceral skeleton vs. Somatic Skeleton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0">
                <a:cs typeface="Arial" charset="0"/>
              </a:rPr>
              <a:t>Visceral skeleton</a:t>
            </a:r>
            <a:r>
              <a:rPr lang="en-US" sz="6000">
                <a:cs typeface="Arial" charset="0"/>
              </a:rPr>
              <a:t> </a:t>
            </a:r>
          </a:p>
          <a:p>
            <a:pPr>
              <a:buFontTx/>
              <a:buChar char="•"/>
            </a:pPr>
            <a:endParaRPr lang="en-US" sz="6000">
              <a:cs typeface="Arial" charset="0"/>
            </a:endParaRPr>
          </a:p>
          <a:p>
            <a:pPr>
              <a:buFontTx/>
              <a:buChar char="•"/>
            </a:pPr>
            <a:r>
              <a:rPr lang="en-US" sz="6000">
                <a:cs typeface="Arial" charset="0"/>
              </a:rPr>
              <a:t>Associated with Splanchnopleure (gut)</a:t>
            </a:r>
          </a:p>
          <a:p>
            <a:pPr>
              <a:buFontTx/>
              <a:buChar char="•"/>
            </a:pPr>
            <a:endParaRPr lang="en-US" sz="6000">
              <a:cs typeface="Arial" charset="0"/>
            </a:endParaRPr>
          </a:p>
          <a:p>
            <a:pPr>
              <a:buFontTx/>
              <a:buChar char="•"/>
            </a:pPr>
            <a:r>
              <a:rPr lang="en-US" sz="6000">
                <a:cs typeface="Arial" charset="0"/>
              </a:rPr>
              <a:t>Origin</a:t>
            </a:r>
            <a:r>
              <a:rPr lang="en-US" sz="600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746125" y="355600"/>
            <a:ext cx="77057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cs typeface="Arial" charset="0"/>
              </a:rPr>
              <a:t>Somatic skeleton</a:t>
            </a:r>
          </a:p>
          <a:p>
            <a:endParaRPr lang="en-US" sz="4400">
              <a:cs typeface="Arial" charset="0"/>
            </a:endParaRPr>
          </a:p>
          <a:p>
            <a:r>
              <a:rPr lang="en-US" sz="4400">
                <a:cs typeface="Arial" charset="0"/>
              </a:rPr>
              <a:t>Associated with Somatopleure</a:t>
            </a:r>
          </a:p>
          <a:p>
            <a:pPr>
              <a:buFontTx/>
              <a:buChar char="•"/>
            </a:pPr>
            <a:r>
              <a:rPr lang="en-US" sz="4400">
                <a:cs typeface="Arial" charset="0"/>
              </a:rPr>
              <a:t>Origin</a:t>
            </a:r>
          </a:p>
          <a:p>
            <a:pPr>
              <a:buFontTx/>
              <a:buChar char="•"/>
            </a:pPr>
            <a:endParaRPr lang="en-US" sz="4400">
              <a:cs typeface="Arial" charset="0"/>
            </a:endParaRPr>
          </a:p>
          <a:p>
            <a:pPr>
              <a:buFontTx/>
              <a:buChar char="•"/>
            </a:pPr>
            <a:r>
              <a:rPr lang="en-US" sz="4400">
                <a:cs typeface="Arial" charset="0"/>
              </a:rPr>
              <a:t>Axial skeleton</a:t>
            </a:r>
          </a:p>
          <a:p>
            <a:pPr>
              <a:buFontTx/>
              <a:buChar char="•"/>
            </a:pPr>
            <a:r>
              <a:rPr lang="en-US" sz="4400">
                <a:cs typeface="Arial" charset="0"/>
              </a:rPr>
              <a:t>Appendicular skeleton</a:t>
            </a:r>
            <a:r>
              <a:rPr lang="en-US" sz="440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441325" y="347663"/>
            <a:ext cx="87026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cs typeface="Arial" charset="0"/>
              </a:rPr>
              <a:t>Developmental Classification of the Skeleton</a:t>
            </a:r>
            <a:endParaRPr lang="en-US" sz="4000">
              <a:cs typeface="Arial" charset="0"/>
            </a:endParaRPr>
          </a:p>
          <a:p>
            <a:endParaRPr lang="en-US" sz="4000">
              <a:cs typeface="Arial" charset="0"/>
            </a:endParaRP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Endochondral bones vs. dermal bones</a:t>
            </a: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Endochondral - epiphysis &amp; epiphyseal plates</a:t>
            </a:r>
          </a:p>
          <a:p>
            <a:pPr>
              <a:buFontTx/>
              <a:buChar char="•"/>
            </a:pPr>
            <a:endParaRPr lang="en-US" sz="4000">
              <a:cs typeface="Arial" charset="0"/>
            </a:endParaRP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Dermal - "intramembranous bones"</a:t>
            </a:r>
            <a:r>
              <a:rPr lang="en-US" sz="400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Endochondra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12950" y="0"/>
            <a:ext cx="51149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ki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1788"/>
            <a:ext cx="9144000" cy="619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ChildHandXra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-9525"/>
            <a:ext cx="7086600" cy="680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517525" y="423863"/>
            <a:ext cx="862647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cs typeface="Arial" charset="0"/>
              </a:rPr>
              <a:t>Bone Function</a:t>
            </a:r>
            <a:endParaRPr lang="en-US" sz="4000">
              <a:cs typeface="Arial" charset="0"/>
            </a:endParaRPr>
          </a:p>
          <a:p>
            <a:endParaRPr lang="en-US" sz="4000">
              <a:cs typeface="Arial" charset="0"/>
            </a:endParaRP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Structural</a:t>
            </a: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Red blood cell manufacture</a:t>
            </a: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Homeopoietic tissue</a:t>
            </a: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Red bone marrow vs. yellow bone marrow</a:t>
            </a: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Mineral regulation</a:t>
            </a: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Calcium levels</a:t>
            </a:r>
          </a:p>
          <a:p>
            <a:pPr>
              <a:buFontTx/>
              <a:buChar char="•"/>
            </a:pPr>
            <a:r>
              <a:rPr lang="en-US" sz="4000">
                <a:cs typeface="Arial" charset="0"/>
              </a:rPr>
              <a:t>Importance of phosphorus</a:t>
            </a:r>
            <a:r>
              <a:rPr lang="en-US" sz="4000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517525" y="198438"/>
            <a:ext cx="8626475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 b="1">
                <a:cs typeface="Arial" charset="0"/>
              </a:rPr>
              <a:t>Articulations</a:t>
            </a:r>
          </a:p>
          <a:p>
            <a:endParaRPr lang="en-US" sz="6600">
              <a:cs typeface="Arial" charset="0"/>
            </a:endParaRPr>
          </a:p>
          <a:p>
            <a:pPr>
              <a:buFontTx/>
              <a:buChar char="•"/>
            </a:pPr>
            <a:r>
              <a:rPr lang="en-US" sz="6600">
                <a:cs typeface="Arial" charset="0"/>
              </a:rPr>
              <a:t>Different types of bone attachments</a:t>
            </a:r>
          </a:p>
          <a:p>
            <a:pPr>
              <a:buFontTx/>
              <a:buChar char="•"/>
            </a:pPr>
            <a:r>
              <a:rPr lang="en-US" sz="6600">
                <a:cs typeface="Arial" charset="0"/>
              </a:rPr>
              <a:t>Ligaments</a:t>
            </a:r>
          </a:p>
          <a:p>
            <a:pPr>
              <a:buFontTx/>
              <a:buChar char="•"/>
            </a:pPr>
            <a:r>
              <a:rPr lang="en-US" sz="6600">
                <a:cs typeface="Arial" charset="0"/>
              </a:rPr>
              <a:t>The Joint Capsule</a:t>
            </a:r>
            <a:endParaRPr lang="en-US" sz="6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KneeCapsu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667500" cy="6858000"/>
          </a:xfrm>
          <a:prstGeom prst="rect">
            <a:avLst/>
          </a:prstGeom>
          <a:noFill/>
        </p:spPr>
      </p:pic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6629400" y="725488"/>
            <a:ext cx="2209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Joint Capsule of Knee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KneeLigamen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0"/>
            <a:ext cx="8686800" cy="5683250"/>
          </a:xfrm>
          <a:prstGeom prst="rect">
            <a:avLst/>
          </a:prstGeom>
          <a:noFill/>
        </p:spPr>
      </p:pic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685800" y="5943600"/>
            <a:ext cx="790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Examples of Major Ligaments of Knee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-2192338" y="3810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cs typeface="Arial" charset="0"/>
            </a:endParaRPr>
          </a:p>
          <a:p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tx1"/>
                </a:solidFill>
                <a:cs typeface="Arial" charset="0"/>
              </a:rPr>
              <a:t>Movements and the Skeleton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Flexion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Extension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Rotation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Circumduction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Abduction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Adduction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Protraction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Retraction</a:t>
            </a:r>
            <a:endParaRPr lang="en-US" sz="3200"/>
          </a:p>
          <a:p>
            <a:endParaRPr lang="en-US" sz="3600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Depression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Elevation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Supination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Pronation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Opposition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Reposition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Inversion</a:t>
            </a:r>
            <a:endParaRPr lang="en-US" sz="3200"/>
          </a:p>
          <a:p>
            <a:pPr>
              <a:spcBef>
                <a:spcPct val="0"/>
              </a:spcBef>
            </a:pPr>
            <a:r>
              <a:rPr lang="en-US" sz="3200">
                <a:cs typeface="Arial" charset="0"/>
              </a:rPr>
              <a:t>Eversion</a:t>
            </a:r>
            <a:endParaRPr lang="en-US" sz="3200"/>
          </a:p>
          <a:p>
            <a:endParaRPr lang="en-US" sz="3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600200" y="2362200"/>
            <a:ext cx="6623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/>
              <a:t>Axial Skeleton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26" descr="Sklerotomes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0"/>
            <a:ext cx="4321175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026" descr="Sklerotom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2000" y="0"/>
            <a:ext cx="4968875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026" descr="Colum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7838" y="0"/>
            <a:ext cx="5648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593725" y="401638"/>
            <a:ext cx="5186363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/>
              <a:t>Detail on Epidermis:</a:t>
            </a:r>
          </a:p>
          <a:p>
            <a:endParaRPr lang="en-US" sz="4400"/>
          </a:p>
          <a:p>
            <a:r>
              <a:rPr lang="en-US" sz="3600"/>
              <a:t>Stratum corneum (dead)</a:t>
            </a:r>
          </a:p>
          <a:p>
            <a:endParaRPr lang="en-US" sz="2800"/>
          </a:p>
          <a:p>
            <a:r>
              <a:rPr lang="en-US" sz="3600"/>
              <a:t>Stratum lucidum</a:t>
            </a:r>
          </a:p>
          <a:p>
            <a:endParaRPr lang="en-US" sz="2800"/>
          </a:p>
          <a:p>
            <a:r>
              <a:rPr lang="en-US" sz="3600"/>
              <a:t>Stratum granulosum</a:t>
            </a:r>
          </a:p>
          <a:p>
            <a:endParaRPr lang="en-US" sz="2800"/>
          </a:p>
          <a:p>
            <a:r>
              <a:rPr lang="en-US" sz="3600"/>
              <a:t>Stratum spinosum</a:t>
            </a:r>
          </a:p>
          <a:p>
            <a:endParaRPr lang="en-US" sz="3600"/>
          </a:p>
        </p:txBody>
      </p:sp>
      <p:sp>
        <p:nvSpPr>
          <p:cNvPr id="237571" name="Line 3"/>
          <p:cNvSpPr>
            <a:spLocks noChangeShapeType="1"/>
          </p:cNvSpPr>
          <p:nvPr/>
        </p:nvSpPr>
        <p:spPr bwMode="auto">
          <a:xfrm>
            <a:off x="6553200" y="1905000"/>
            <a:ext cx="0" cy="3810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7070725" y="1489075"/>
            <a:ext cx="151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Superficial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7146925" y="5299075"/>
            <a:ext cx="1284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Deep</a:t>
            </a:r>
          </a:p>
          <a:p>
            <a:r>
              <a:rPr lang="en-US"/>
              <a:t>(Dermis)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26" descr="Column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25600" y="0"/>
            <a:ext cx="5889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capula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3363" y="0"/>
            <a:ext cx="6134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TrunkCrania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16013"/>
            <a:ext cx="9144000" cy="462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Colum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5675" y="0"/>
            <a:ext cx="5648325" cy="6858000"/>
          </a:xfrm>
          <a:prstGeom prst="rect">
            <a:avLst/>
          </a:prstGeom>
          <a:noFill/>
        </p:spPr>
      </p:pic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365125" y="496888"/>
            <a:ext cx="30638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4 Distinct Curvatures of the Vertebral Column</a:t>
            </a:r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6781800" y="838200"/>
            <a:ext cx="457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6781800" y="4876800"/>
            <a:ext cx="457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 flipH="1">
            <a:off x="8534400" y="2438400"/>
            <a:ext cx="457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 flipH="1">
            <a:off x="8458200" y="5791200"/>
            <a:ext cx="457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VertRegion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8688" y="0"/>
            <a:ext cx="4746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Vertebr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20800"/>
            <a:ext cx="9144000" cy="421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026" descr="Vertebra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9325" y="0"/>
            <a:ext cx="4703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Cervical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71975" y="0"/>
            <a:ext cx="4772025" cy="6858000"/>
          </a:xfrm>
          <a:prstGeom prst="rect">
            <a:avLst/>
          </a:prstGeom>
          <a:noFill/>
        </p:spPr>
      </p:pic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212725" y="92075"/>
            <a:ext cx="39560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cs typeface="Arial" charset="0"/>
              </a:rPr>
              <a:t>Cervical verterbrae:</a:t>
            </a:r>
          </a:p>
          <a:p>
            <a:endParaRPr lang="en-US" sz="3200">
              <a:cs typeface="Arial" charset="0"/>
            </a:endParaRPr>
          </a:p>
          <a:p>
            <a:pPr>
              <a:buFontTx/>
              <a:buChar char="•"/>
            </a:pPr>
            <a:r>
              <a:rPr lang="en-US" sz="3200">
                <a:cs typeface="Arial" charset="0"/>
              </a:rPr>
              <a:t>Transverse foramen</a:t>
            </a:r>
          </a:p>
          <a:p>
            <a:pPr>
              <a:buFontTx/>
              <a:buChar char="•"/>
            </a:pPr>
            <a:r>
              <a:rPr lang="en-US" sz="3200">
                <a:cs typeface="Arial" charset="0"/>
              </a:rPr>
              <a:t>Vertebral artery</a:t>
            </a:r>
            <a:r>
              <a:rPr lang="en-US" sz="3200"/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Atlas-Axi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075" y="0"/>
            <a:ext cx="4860925" cy="6858000"/>
          </a:xfrm>
          <a:prstGeom prst="rect">
            <a:avLst/>
          </a:prstGeom>
          <a:noFill/>
        </p:spPr>
      </p:pic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365125" y="573088"/>
            <a:ext cx="354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Atlas and Axis Vertebrae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Thorac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0"/>
            <a:ext cx="4851400" cy="6858000"/>
          </a:xfrm>
          <a:prstGeom prst="rect">
            <a:avLst/>
          </a:prstGeom>
          <a:noFill/>
        </p:spPr>
      </p:pic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304800" y="22098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cs typeface="Times New Roman" pitchFamily="18" charset="0"/>
              </a:rPr>
              <a:t>Thoracic vertebrae</a:t>
            </a:r>
            <a:r>
              <a:rPr lang="en-US" sz="1000"/>
              <a:t>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kin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17550"/>
            <a:ext cx="9144000" cy="542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Lumba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Sacrum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10063" cy="6858000"/>
          </a:xfrm>
          <a:prstGeom prst="rect">
            <a:avLst/>
          </a:prstGeom>
          <a:noFill/>
        </p:spPr>
      </p:pic>
      <p:pic>
        <p:nvPicPr>
          <p:cNvPr id="83971" name="Picture 3" descr="Sacrum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0"/>
            <a:ext cx="45751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Ribs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85950" y="0"/>
            <a:ext cx="5372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Ribs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0088" y="0"/>
            <a:ext cx="52038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erialHomolog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8100"/>
            <a:ext cx="6934200" cy="6707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ThoracicC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8125" y="0"/>
            <a:ext cx="61277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tern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33338"/>
            <a:ext cx="7620000" cy="678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Sternoclavicula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73325" y="0"/>
            <a:ext cx="41973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228600" y="1143000"/>
            <a:ext cx="87630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cs typeface="Times New Roman" pitchFamily="18" charset="0"/>
              </a:rPr>
              <a:t>Functions of the Axial Skeleton</a:t>
            </a:r>
          </a:p>
          <a:p>
            <a:endParaRPr lang="en-US" sz="4400"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4400">
                <a:cs typeface="Times New Roman" pitchFamily="18" charset="0"/>
              </a:rPr>
              <a:t>Support</a:t>
            </a:r>
          </a:p>
          <a:p>
            <a:pPr eaLnBrk="0" hangingPunct="0">
              <a:buFontTx/>
              <a:buChar char="•"/>
            </a:pPr>
            <a:r>
              <a:rPr lang="en-US" sz="4400">
                <a:cs typeface="Times New Roman" pitchFamily="18" charset="0"/>
              </a:rPr>
              <a:t>Protection</a:t>
            </a:r>
          </a:p>
          <a:p>
            <a:pPr eaLnBrk="0" hangingPunct="0">
              <a:buFontTx/>
              <a:buChar char="•"/>
            </a:pPr>
            <a:r>
              <a:rPr lang="en-US" sz="4400">
                <a:cs typeface="Times New Roman" pitchFamily="18" charset="0"/>
              </a:rPr>
              <a:t>Respiration </a:t>
            </a:r>
          </a:p>
          <a:p>
            <a:pPr eaLnBrk="0" hangingPunct="0"/>
            <a:endParaRPr lang="en-US" sz="72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533400" y="381000"/>
            <a:ext cx="723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cs typeface="Times New Roman" pitchFamily="18" charset="0"/>
              </a:rPr>
              <a:t>Characteristic number of vertebrae in each region</a:t>
            </a:r>
          </a:p>
          <a:p>
            <a:pPr eaLnBrk="0" hangingPunct="0">
              <a:buFontTx/>
              <a:buChar char="•"/>
            </a:pPr>
            <a:r>
              <a:rPr lang="en-US">
                <a:cs typeface="Times New Roman" pitchFamily="18" charset="0"/>
              </a:rPr>
              <a:t>Segmental spinal nerves</a:t>
            </a:r>
          </a:p>
          <a:p>
            <a:pPr eaLnBrk="0" hangingPunct="0">
              <a:buFontTx/>
              <a:buChar char="•"/>
            </a:pPr>
            <a:r>
              <a:rPr lang="en-US">
                <a:cs typeface="Times New Roman" pitchFamily="18" charset="0"/>
              </a:rPr>
              <a:t>Number system for the spinal nerves</a:t>
            </a:r>
          </a:p>
          <a:p>
            <a:pPr eaLnBrk="0" hangingPunct="0">
              <a:buFontTx/>
              <a:buChar char="•"/>
            </a:pPr>
            <a:r>
              <a:rPr lang="en-US">
                <a:cs typeface="Times New Roman" pitchFamily="18" charset="0"/>
              </a:rPr>
              <a:t> (See pages 68-69 of your lab manual.)</a:t>
            </a:r>
            <a:r>
              <a:rPr lang="en-US" sz="1000"/>
              <a:t> </a:t>
            </a:r>
            <a:endParaRPr lang="en-US"/>
          </a:p>
        </p:txBody>
      </p:sp>
      <p:pic>
        <p:nvPicPr>
          <p:cNvPr id="225283" name="Picture 3" descr="Level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2057400"/>
            <a:ext cx="4097338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593725" y="401638"/>
            <a:ext cx="5186363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/>
              <a:t>Detail on Epidermis:</a:t>
            </a:r>
          </a:p>
          <a:p>
            <a:endParaRPr lang="en-US" sz="4400"/>
          </a:p>
          <a:p>
            <a:r>
              <a:rPr lang="en-US" sz="3600"/>
              <a:t>Stratum corneum (dead)</a:t>
            </a:r>
          </a:p>
          <a:p>
            <a:endParaRPr lang="en-US" sz="2800"/>
          </a:p>
          <a:p>
            <a:r>
              <a:rPr lang="en-US" sz="3600"/>
              <a:t>Stratum lucidum</a:t>
            </a:r>
          </a:p>
          <a:p>
            <a:endParaRPr lang="en-US" sz="2800"/>
          </a:p>
          <a:p>
            <a:r>
              <a:rPr lang="en-US" sz="3600"/>
              <a:t>Stratum granulosum</a:t>
            </a:r>
          </a:p>
          <a:p>
            <a:endParaRPr lang="en-US" sz="2800"/>
          </a:p>
          <a:p>
            <a:r>
              <a:rPr lang="en-US" sz="3600"/>
              <a:t>Stratum spinosum</a:t>
            </a:r>
          </a:p>
          <a:p>
            <a:endParaRPr lang="en-US" sz="3600"/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6553200" y="1905000"/>
            <a:ext cx="0" cy="3810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7070725" y="1489075"/>
            <a:ext cx="151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Superficial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146925" y="5299075"/>
            <a:ext cx="1284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Deep</a:t>
            </a:r>
          </a:p>
          <a:p>
            <a:r>
              <a:rPr lang="en-US"/>
              <a:t>(Dermis)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1123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Segmented Dermatome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86050" y="1230313"/>
            <a:ext cx="3762375" cy="5634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tIns="32146" bIns="32146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Subcutaneous Layer</a:t>
            </a:r>
            <a:br>
              <a:rPr lang="en-US" dirty="0"/>
            </a:br>
            <a:r>
              <a:rPr lang="en-US" sz="4700" dirty="0" smtClean="0"/>
              <a:t>(= Superficial Fascia = Hypodermis)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411413"/>
            <a:ext cx="8229600" cy="3714750"/>
          </a:xfrm>
        </p:spPr>
        <p:txBody>
          <a:bodyPr rIns="64291" bIns="32146"/>
          <a:lstStyle/>
          <a:p>
            <a:pPr marL="463550" eaLnBrk="1" hangingPunct="1"/>
            <a:r>
              <a:rPr lang="en-US" smtClean="0"/>
              <a:t>Division between the </a:t>
            </a:r>
            <a:r>
              <a:rPr lang="en-US" smtClean="0">
                <a:solidFill>
                  <a:srgbClr val="FF6666"/>
                </a:solidFill>
              </a:rPr>
              <a:t>Reticular Layer</a:t>
            </a:r>
            <a:r>
              <a:rPr lang="en-US" smtClean="0"/>
              <a:t> (Dermis) and </a:t>
            </a:r>
            <a:r>
              <a:rPr lang="en-US" smtClean="0">
                <a:solidFill>
                  <a:srgbClr val="FF6666"/>
                </a:solidFill>
              </a:rPr>
              <a:t>Subcutaneous layer</a:t>
            </a:r>
            <a:r>
              <a:rPr lang="en-US" smtClean="0"/>
              <a:t> is indistinct</a:t>
            </a:r>
          </a:p>
          <a:p>
            <a:pPr marL="463550" eaLnBrk="1" hangingPunct="1"/>
            <a:r>
              <a:rPr lang="en-US" smtClean="0"/>
              <a:t>Consists of </a:t>
            </a:r>
            <a:r>
              <a:rPr lang="en-US" smtClean="0">
                <a:solidFill>
                  <a:srgbClr val="FF6666"/>
                </a:solidFill>
              </a:rPr>
              <a:t>Areolar</a:t>
            </a:r>
            <a:r>
              <a:rPr lang="en-US" smtClean="0"/>
              <a:t> and </a:t>
            </a:r>
            <a:r>
              <a:rPr lang="en-US" smtClean="0">
                <a:solidFill>
                  <a:srgbClr val="FF6666"/>
                </a:solidFill>
              </a:rPr>
              <a:t>Adipose tissues</a:t>
            </a:r>
            <a:r>
              <a:rPr lang="en-US" smtClean="0"/>
              <a:t>, large number of blood vessels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tIns="32146"/>
          <a:lstStyle/>
          <a:p>
            <a:pPr>
              <a:defRPr/>
            </a:pPr>
            <a:fld id="{24F9EFA8-8106-4A5A-8358-0A0B795D2E1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766</Words>
  <Application>Microsoft Office PowerPoint</Application>
  <PresentationFormat>On-screen Show (4:3)</PresentationFormat>
  <Paragraphs>281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Segmented Dermatome</vt:lpstr>
      <vt:lpstr>Subcutaneous Layer (= Superficial Fascia = Hypodermis)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Movements and the Skeleton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CSUSB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Integument &amp; Axial Skeleton</dc:subject>
  <dc:creator>Dr. Stuart Sumida</dc:creator>
  <cp:lastModifiedBy>Rega</cp:lastModifiedBy>
  <cp:revision>42</cp:revision>
  <dcterms:created xsi:type="dcterms:W3CDTF">2002-01-08T21:54:47Z</dcterms:created>
  <dcterms:modified xsi:type="dcterms:W3CDTF">2012-07-04T05:22:40Z</dcterms:modified>
</cp:coreProperties>
</file>