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7" r:id="rId22"/>
    <p:sldId id="296" r:id="rId23"/>
    <p:sldId id="264" r:id="rId24"/>
    <p:sldId id="266" r:id="rId25"/>
    <p:sldId id="298" r:id="rId26"/>
    <p:sldId id="299" r:id="rId27"/>
    <p:sldId id="301" r:id="rId28"/>
    <p:sldId id="302" r:id="rId29"/>
    <p:sldId id="303" r:id="rId30"/>
    <p:sldId id="300" r:id="rId31"/>
    <p:sldId id="304" r:id="rId32"/>
    <p:sldId id="305" r:id="rId33"/>
    <p:sldId id="274" r:id="rId34"/>
    <p:sldId id="307" r:id="rId35"/>
    <p:sldId id="306" r:id="rId36"/>
    <p:sldId id="308" r:id="rId37"/>
    <p:sldId id="309" r:id="rId38"/>
    <p:sldId id="310" r:id="rId39"/>
    <p:sldId id="275" r:id="rId40"/>
    <p:sldId id="27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1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A66458-5A61-48B8-96F7-CA080A4C0756}" type="datetimeFigureOut">
              <a:rPr lang="en-US" smtClean="0"/>
              <a:pPr/>
              <a:t>3/15/2011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FA3E4B-8D7F-4D48-ACCE-43BDA6245E6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FA3E4B-8D7F-4D48-ACCE-43BDA6245E6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C65F5-A978-4B1C-AF8F-45E85A607437}" type="slidenum">
              <a:rPr lang="en-US"/>
              <a:pPr/>
              <a:t>23</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469ACD-7199-41BB-9F5B-B5A0248A5B60}" type="slidenum">
              <a:rPr lang="en-US"/>
              <a:pPr/>
              <a:t>24</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C17C84-FC95-473E-A063-E347B10A94C7}" type="slidenum">
              <a:rPr lang="en-US"/>
              <a:pPr/>
              <a:t>33</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497999-14A1-4E58-9147-4C4AA0984EDA}" type="slidenum">
              <a:rPr lang="en-US"/>
              <a:pPr/>
              <a:t>39</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5D8016-E7A4-42BA-A00D-238708F1B260}" type="datetimeFigureOut">
              <a:rPr lang="en-US" smtClean="0"/>
              <a:pPr/>
              <a:t>3/15/2011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50E3B-3430-431F-9630-C5133554884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5D8016-E7A4-42BA-A00D-238708F1B260}" type="datetimeFigureOut">
              <a:rPr lang="en-US" smtClean="0"/>
              <a:pPr/>
              <a:t>3/15/2011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50E3B-3430-431F-9630-C513355488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5D8016-E7A4-42BA-A00D-238708F1B260}" type="datetimeFigureOut">
              <a:rPr lang="en-US" smtClean="0"/>
              <a:pPr/>
              <a:t>3/15/2011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50E3B-3430-431F-9630-C513355488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5D8016-E7A4-42BA-A00D-238708F1B260}" type="datetimeFigureOut">
              <a:rPr lang="en-US" smtClean="0"/>
              <a:pPr/>
              <a:t>3/15/2011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50E3B-3430-431F-9630-C513355488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5D8016-E7A4-42BA-A00D-238708F1B260}" type="datetimeFigureOut">
              <a:rPr lang="en-US" smtClean="0"/>
              <a:pPr/>
              <a:t>3/15/2011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50E3B-3430-431F-9630-C513355488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5D8016-E7A4-42BA-A00D-238708F1B260}" type="datetimeFigureOut">
              <a:rPr lang="en-US" smtClean="0"/>
              <a:pPr/>
              <a:t>3/15/2011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50E3B-3430-431F-9630-C513355488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5D8016-E7A4-42BA-A00D-238708F1B260}" type="datetimeFigureOut">
              <a:rPr lang="en-US" smtClean="0"/>
              <a:pPr/>
              <a:t>3/15/2011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050E3B-3430-431F-9630-C513355488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5D8016-E7A4-42BA-A00D-238708F1B260}" type="datetimeFigureOut">
              <a:rPr lang="en-US" smtClean="0"/>
              <a:pPr/>
              <a:t>3/15/2011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050E3B-3430-431F-9630-C513355488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D8016-E7A4-42BA-A00D-238708F1B260}" type="datetimeFigureOut">
              <a:rPr lang="en-US" smtClean="0"/>
              <a:pPr/>
              <a:t>3/15/2011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050E3B-3430-431F-9630-C513355488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D8016-E7A4-42BA-A00D-238708F1B260}" type="datetimeFigureOut">
              <a:rPr lang="en-US" smtClean="0"/>
              <a:pPr/>
              <a:t>3/15/2011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50E3B-3430-431F-9630-C513355488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D8016-E7A4-42BA-A00D-238708F1B260}" type="datetimeFigureOut">
              <a:rPr lang="en-US" smtClean="0"/>
              <a:pPr/>
              <a:t>3/15/2011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50E3B-3430-431F-9630-C513355488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D8016-E7A4-42BA-A00D-238708F1B260}" type="datetimeFigureOut">
              <a:rPr lang="en-US" smtClean="0"/>
              <a:pPr/>
              <a:t>3/15/2011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050E3B-3430-431F-9630-C5133554884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BASIC BIOLOGY OF BONE</a:t>
            </a:r>
            <a:endParaRPr lang="en-US" dirty="0"/>
          </a:p>
        </p:txBody>
      </p:sp>
      <p:sp>
        <p:nvSpPr>
          <p:cNvPr id="3" name="Subtitle 2"/>
          <p:cNvSpPr>
            <a:spLocks noGrp="1"/>
          </p:cNvSpPr>
          <p:nvPr>
            <p:ph type="subTitle" idx="1"/>
          </p:nvPr>
        </p:nvSpPr>
        <p:spPr/>
        <p:txBody>
          <a:bodyPr/>
          <a:lstStyle/>
          <a:p>
            <a:r>
              <a:rPr lang="en-US" dirty="0" smtClean="0"/>
              <a:t>Stuart S. Sumida</a:t>
            </a:r>
          </a:p>
          <a:p>
            <a:r>
              <a:rPr lang="en-US" dirty="0" smtClean="0"/>
              <a:t>Biology 622</a:t>
            </a:r>
          </a:p>
          <a:p>
            <a:r>
              <a:rPr lang="en-US" dirty="0" smtClean="0"/>
              <a:t>Winter 2011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steoblast-close-up.jpg"/>
          <p:cNvPicPr>
            <a:picLocks noChangeAspect="1"/>
          </p:cNvPicPr>
          <p:nvPr/>
        </p:nvPicPr>
        <p:blipFill>
          <a:blip r:embed="rId2" cstate="print"/>
          <a:stretch>
            <a:fillRect/>
          </a:stretch>
        </p:blipFill>
        <p:spPr>
          <a:xfrm>
            <a:off x="1219200" y="533400"/>
            <a:ext cx="6667500" cy="4445000"/>
          </a:xfrm>
          <a:prstGeom prst="rect">
            <a:avLst/>
          </a:prstGeom>
        </p:spPr>
      </p:pic>
      <p:sp>
        <p:nvSpPr>
          <p:cNvPr id="3" name="TextBox 2"/>
          <p:cNvSpPr txBox="1"/>
          <p:nvPr/>
        </p:nvSpPr>
        <p:spPr>
          <a:xfrm>
            <a:off x="457200" y="5715000"/>
            <a:ext cx="4027769" cy="369332"/>
          </a:xfrm>
          <a:prstGeom prst="rect">
            <a:avLst/>
          </a:prstGeom>
          <a:noFill/>
        </p:spPr>
        <p:txBody>
          <a:bodyPr wrap="none" rtlCol="0">
            <a:spAutoFit/>
          </a:bodyPr>
          <a:lstStyle/>
          <a:p>
            <a:r>
              <a:rPr lang="en-US" dirty="0" smtClean="0"/>
              <a:t>Computer generated image of </a:t>
            </a:r>
            <a:r>
              <a:rPr lang="en-US" dirty="0" err="1" smtClean="0"/>
              <a:t>osteoblast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380243" cy="2215991"/>
          </a:xfrm>
          <a:prstGeom prst="rect">
            <a:avLst/>
          </a:prstGeom>
          <a:noFill/>
        </p:spPr>
        <p:txBody>
          <a:bodyPr wrap="none" rtlCol="0">
            <a:spAutoFit/>
          </a:bodyPr>
          <a:lstStyle/>
          <a:p>
            <a:r>
              <a:rPr lang="en-US" sz="2400" dirty="0" smtClean="0"/>
              <a:t>TYPES OF BONE CELLS – II</a:t>
            </a:r>
          </a:p>
          <a:p>
            <a:r>
              <a:rPr lang="en-US" sz="2400" dirty="0" smtClean="0"/>
              <a:t> </a:t>
            </a:r>
          </a:p>
          <a:p>
            <a:r>
              <a:rPr lang="en-US" sz="2400" b="1" i="1" dirty="0" smtClean="0">
                <a:solidFill>
                  <a:srgbClr val="FFFF00"/>
                </a:solidFill>
              </a:rPr>
              <a:t>OSTEOCLASTS</a:t>
            </a:r>
            <a:r>
              <a:rPr lang="en-US" sz="2400" dirty="0" smtClean="0"/>
              <a:t> – bone destroying cells.  Large, multinucleate.</a:t>
            </a:r>
          </a:p>
          <a:p>
            <a:r>
              <a:rPr lang="en-US" sz="2400" dirty="0" smtClean="0"/>
              <a:t> </a:t>
            </a:r>
          </a:p>
          <a:p>
            <a:r>
              <a:rPr lang="en-US" sz="2400" dirty="0" smtClean="0"/>
              <a:t>Scanning electron micrograph showing </a:t>
            </a:r>
            <a:r>
              <a:rPr lang="en-US" sz="2400" dirty="0" err="1" smtClean="0"/>
              <a:t>osteoclast</a:t>
            </a:r>
            <a:r>
              <a:rPr lang="en-US" sz="2400" dirty="0" smtClean="0"/>
              <a:t> </a:t>
            </a:r>
            <a:r>
              <a:rPr lang="en-US" sz="2400" dirty="0" err="1" smtClean="0"/>
              <a:t>resorbing</a:t>
            </a:r>
            <a:r>
              <a:rPr lang="en-US" sz="2400" dirty="0" smtClean="0"/>
              <a:t> bone:</a:t>
            </a:r>
          </a:p>
          <a:p>
            <a:endParaRPr lang="en-US" dirty="0"/>
          </a:p>
        </p:txBody>
      </p:sp>
      <p:pic>
        <p:nvPicPr>
          <p:cNvPr id="3" name="Picture 2" descr="Osteclast.jpg"/>
          <p:cNvPicPr>
            <a:picLocks noChangeAspect="1"/>
          </p:cNvPicPr>
          <p:nvPr/>
        </p:nvPicPr>
        <p:blipFill>
          <a:blip r:embed="rId2" cstate="print"/>
          <a:stretch>
            <a:fillRect/>
          </a:stretch>
        </p:blipFill>
        <p:spPr>
          <a:xfrm>
            <a:off x="1066800" y="2503678"/>
            <a:ext cx="7086600" cy="435432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1846659"/>
          </a:xfrm>
          <a:prstGeom prst="rect">
            <a:avLst/>
          </a:prstGeom>
          <a:noFill/>
        </p:spPr>
        <p:txBody>
          <a:bodyPr wrap="square" rtlCol="0">
            <a:spAutoFit/>
          </a:bodyPr>
          <a:lstStyle/>
          <a:p>
            <a:r>
              <a:rPr lang="en-US" sz="2400" dirty="0" smtClean="0"/>
              <a:t>TYPES OF BONE CELLS – IV</a:t>
            </a:r>
          </a:p>
          <a:p>
            <a:r>
              <a:rPr lang="en-US" sz="2400" dirty="0" smtClean="0"/>
              <a:t> </a:t>
            </a:r>
          </a:p>
          <a:p>
            <a:r>
              <a:rPr lang="en-US" sz="2400" b="1" i="1" dirty="0" smtClean="0">
                <a:solidFill>
                  <a:srgbClr val="FFFF00"/>
                </a:solidFill>
              </a:rPr>
              <a:t>OSTEOCYTES</a:t>
            </a:r>
            <a:r>
              <a:rPr lang="en-US" sz="2400" dirty="0" smtClean="0"/>
              <a:t> – cells in the body of the bone.  They maintain the fully formed bone.</a:t>
            </a:r>
          </a:p>
          <a:p>
            <a:endParaRPr lang="en-US" dirty="0"/>
          </a:p>
        </p:txBody>
      </p:sp>
      <p:pic>
        <p:nvPicPr>
          <p:cNvPr id="3" name="Picture 2" descr="OsteocyteInLacuna.jpg"/>
          <p:cNvPicPr>
            <a:picLocks noChangeAspect="1"/>
          </p:cNvPicPr>
          <p:nvPr/>
        </p:nvPicPr>
        <p:blipFill>
          <a:blip r:embed="rId2" cstate="print"/>
          <a:stretch>
            <a:fillRect/>
          </a:stretch>
        </p:blipFill>
        <p:spPr>
          <a:xfrm>
            <a:off x="1371600" y="2057400"/>
            <a:ext cx="6324600" cy="4114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10600" cy="6832640"/>
          </a:xfrm>
          <a:prstGeom prst="rect">
            <a:avLst/>
          </a:prstGeom>
          <a:noFill/>
        </p:spPr>
        <p:txBody>
          <a:bodyPr wrap="square" rtlCol="0">
            <a:spAutoFit/>
          </a:bodyPr>
          <a:lstStyle/>
          <a:p>
            <a:r>
              <a:rPr lang="en-US" sz="2800" dirty="0" smtClean="0"/>
              <a:t>TYPES OF BONE – IA</a:t>
            </a:r>
          </a:p>
          <a:p>
            <a:r>
              <a:rPr lang="en-US" sz="2800" dirty="0" smtClean="0"/>
              <a:t> </a:t>
            </a:r>
          </a:p>
          <a:p>
            <a:r>
              <a:rPr lang="en-US" sz="2800" dirty="0" smtClean="0">
                <a:solidFill>
                  <a:srgbClr val="FFFF00"/>
                </a:solidFill>
              </a:rPr>
              <a:t>WOVEN BONE</a:t>
            </a:r>
          </a:p>
          <a:p>
            <a:r>
              <a:rPr lang="en-US" sz="2800" dirty="0" smtClean="0"/>
              <a:t> </a:t>
            </a:r>
          </a:p>
          <a:p>
            <a:r>
              <a:rPr lang="en-US" sz="2800" dirty="0" smtClean="0"/>
              <a:t>Woven bone is usually laid down very quickly; more than 4 µm/day.</a:t>
            </a:r>
          </a:p>
          <a:p>
            <a:r>
              <a:rPr lang="en-US" sz="2800" dirty="0" smtClean="0"/>
              <a:t> </a:t>
            </a:r>
          </a:p>
          <a:p>
            <a:r>
              <a:rPr lang="en-US" sz="2800" dirty="0" smtClean="0"/>
              <a:t>Often found in fetal skeleton, in areas of bone repair, or very fast bone growth.</a:t>
            </a:r>
          </a:p>
          <a:p>
            <a:r>
              <a:rPr lang="en-US" sz="2800" dirty="0" smtClean="0"/>
              <a:t> </a:t>
            </a:r>
          </a:p>
          <a:p>
            <a:r>
              <a:rPr lang="en-US" sz="2800" dirty="0" smtClean="0"/>
              <a:t>Collagen is variable in diameter and is oriented almost randomly.</a:t>
            </a:r>
          </a:p>
          <a:p>
            <a:r>
              <a:rPr lang="en-US" sz="2800" dirty="0" smtClean="0"/>
              <a:t> </a:t>
            </a:r>
          </a:p>
          <a:p>
            <a:r>
              <a:rPr lang="en-US" sz="2800" dirty="0" smtClean="0"/>
              <a:t>As a result, though highly mineralized, there remain many mineral-free spaces, so the bone appears quite porous.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610600" cy="2831544"/>
          </a:xfrm>
          <a:prstGeom prst="rect">
            <a:avLst/>
          </a:prstGeom>
          <a:noFill/>
        </p:spPr>
        <p:txBody>
          <a:bodyPr wrap="square" rtlCol="0">
            <a:spAutoFit/>
          </a:bodyPr>
          <a:lstStyle/>
          <a:p>
            <a:r>
              <a:rPr lang="en-US" sz="2400" dirty="0" smtClean="0"/>
              <a:t>TYPES OF BONE – IB</a:t>
            </a:r>
          </a:p>
          <a:p>
            <a:r>
              <a:rPr lang="en-US" sz="2400" dirty="0" smtClean="0"/>
              <a:t> </a:t>
            </a:r>
          </a:p>
          <a:p>
            <a:r>
              <a:rPr lang="en-US" sz="2400" dirty="0" smtClean="0">
                <a:solidFill>
                  <a:srgbClr val="FFFF00"/>
                </a:solidFill>
              </a:rPr>
              <a:t>WOVEN BONE</a:t>
            </a:r>
          </a:p>
          <a:p>
            <a:endParaRPr lang="en-US" dirty="0" smtClean="0"/>
          </a:p>
          <a:p>
            <a:r>
              <a:rPr lang="en-US" sz="1400" dirty="0" smtClean="0"/>
              <a:t>This image of a section from developing bone shows </a:t>
            </a:r>
            <a:r>
              <a:rPr lang="en-US" sz="1400" dirty="0" err="1" smtClean="0"/>
              <a:t>trabeculae</a:t>
            </a:r>
            <a:r>
              <a:rPr lang="en-US" sz="1400" dirty="0" smtClean="0"/>
              <a:t> of woven bone, which is characterized by lacunae occupied by </a:t>
            </a:r>
            <a:r>
              <a:rPr lang="en-US" sz="1400" dirty="0" err="1" smtClean="0"/>
              <a:t>osteocytes</a:t>
            </a:r>
            <a:r>
              <a:rPr lang="en-US" sz="1400" dirty="0" smtClean="0"/>
              <a:t>, and a basophilic ground substance that lacks a lamellar substructure. The woven bone is often associated with fragments of cartilage matrix, which are palely stained and cell-free. In a couple of places, pink-staining lamellar bone has been laid down on the surface of the woven bone. Note that the lacunae of lamellar bone are in parallel rows, whereas the lacunae of woven bone show no particular arrangement.</a:t>
            </a:r>
          </a:p>
          <a:p>
            <a:endParaRPr lang="en-US" dirty="0"/>
          </a:p>
        </p:txBody>
      </p:sp>
      <p:pic>
        <p:nvPicPr>
          <p:cNvPr id="3" name="Picture 2" descr="WovenBone2.jpg"/>
          <p:cNvPicPr>
            <a:picLocks noChangeAspect="1"/>
          </p:cNvPicPr>
          <p:nvPr/>
        </p:nvPicPr>
        <p:blipFill>
          <a:blip r:embed="rId2" cstate="print"/>
          <a:stretch>
            <a:fillRect/>
          </a:stretch>
        </p:blipFill>
        <p:spPr>
          <a:xfrm>
            <a:off x="228600" y="3505200"/>
            <a:ext cx="4025661" cy="2667000"/>
          </a:xfrm>
          <a:prstGeom prst="rect">
            <a:avLst/>
          </a:prstGeom>
        </p:spPr>
      </p:pic>
      <p:pic>
        <p:nvPicPr>
          <p:cNvPr id="4" name="Picture 3" descr="WovenBone1.jpg"/>
          <p:cNvPicPr>
            <a:picLocks noChangeAspect="1"/>
          </p:cNvPicPr>
          <p:nvPr/>
        </p:nvPicPr>
        <p:blipFill>
          <a:blip r:embed="rId3" cstate="print"/>
          <a:stretch>
            <a:fillRect/>
          </a:stretch>
        </p:blipFill>
        <p:spPr>
          <a:xfrm>
            <a:off x="4572000" y="3158701"/>
            <a:ext cx="4387837" cy="339449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10600" cy="6278642"/>
          </a:xfrm>
          <a:prstGeom prst="rect">
            <a:avLst/>
          </a:prstGeom>
          <a:noFill/>
        </p:spPr>
        <p:txBody>
          <a:bodyPr wrap="square" rtlCol="0">
            <a:spAutoFit/>
          </a:bodyPr>
          <a:lstStyle/>
          <a:p>
            <a:r>
              <a:rPr lang="en-US" sz="2400" dirty="0" smtClean="0"/>
              <a:t>TYPES OF BONE – IIA</a:t>
            </a:r>
          </a:p>
          <a:p>
            <a:r>
              <a:rPr lang="en-US" sz="2400" dirty="0" smtClean="0"/>
              <a:t> </a:t>
            </a:r>
          </a:p>
          <a:p>
            <a:r>
              <a:rPr lang="en-US" sz="2400" dirty="0" smtClean="0">
                <a:solidFill>
                  <a:srgbClr val="FFFF00"/>
                </a:solidFill>
              </a:rPr>
              <a:t>LAMELLAR BONE</a:t>
            </a:r>
          </a:p>
          <a:p>
            <a:r>
              <a:rPr lang="en-US" sz="2400" dirty="0" smtClean="0"/>
              <a:t> </a:t>
            </a:r>
          </a:p>
          <a:p>
            <a:r>
              <a:rPr lang="en-US" sz="2400" dirty="0" smtClean="0"/>
              <a:t>Lamellar bone is laid down much more precisely than woven bone, and more slowly; less than 1 µm/day, and is typical of slow growing bone.</a:t>
            </a:r>
          </a:p>
          <a:p>
            <a:r>
              <a:rPr lang="en-US" sz="2400" dirty="0" smtClean="0"/>
              <a:t> </a:t>
            </a:r>
          </a:p>
          <a:p>
            <a:r>
              <a:rPr lang="en-US" sz="2400" dirty="0" smtClean="0"/>
              <a:t>Collagen fibrils laid down in sheets.</a:t>
            </a:r>
          </a:p>
          <a:p>
            <a:r>
              <a:rPr lang="en-US" sz="2400" dirty="0" smtClean="0"/>
              <a:t> </a:t>
            </a:r>
          </a:p>
          <a:p>
            <a:r>
              <a:rPr lang="en-US" sz="2400" dirty="0" smtClean="0"/>
              <a:t>Division between one lamella and the next appears to be abrupt under the light microscope.</a:t>
            </a:r>
          </a:p>
          <a:p>
            <a:r>
              <a:rPr lang="en-US" sz="2400" dirty="0" smtClean="0"/>
              <a:t> </a:t>
            </a:r>
          </a:p>
          <a:p>
            <a:r>
              <a:rPr lang="en-US" sz="2400" dirty="0" smtClean="0"/>
              <a:t>The spaces in which </a:t>
            </a:r>
            <a:r>
              <a:rPr lang="en-US" sz="2400" dirty="0" err="1" smtClean="0"/>
              <a:t>osteocytes</a:t>
            </a:r>
            <a:r>
              <a:rPr lang="en-US" sz="2400" dirty="0" smtClean="0"/>
              <a:t> reside (LACUNAE) tend to be oblate spheroids, with the equatorial axis about five times greater than the polar axis.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610600" cy="3970318"/>
          </a:xfrm>
          <a:prstGeom prst="rect">
            <a:avLst/>
          </a:prstGeom>
          <a:noFill/>
        </p:spPr>
        <p:txBody>
          <a:bodyPr wrap="square" rtlCol="0">
            <a:spAutoFit/>
          </a:bodyPr>
          <a:lstStyle/>
          <a:p>
            <a:r>
              <a:rPr lang="en-US" dirty="0" smtClean="0"/>
              <a:t> </a:t>
            </a:r>
            <a:r>
              <a:rPr lang="en-US" sz="2400" dirty="0" smtClean="0"/>
              <a:t>TYPES OF BONE – IIB</a:t>
            </a:r>
          </a:p>
          <a:p>
            <a:r>
              <a:rPr lang="en-US" sz="2400" dirty="0" smtClean="0"/>
              <a:t> </a:t>
            </a:r>
          </a:p>
          <a:p>
            <a:r>
              <a:rPr lang="en-US" sz="2400" dirty="0" smtClean="0">
                <a:solidFill>
                  <a:srgbClr val="FFFF00"/>
                </a:solidFill>
              </a:rPr>
              <a:t>LAMELLAR BONE</a:t>
            </a:r>
          </a:p>
          <a:p>
            <a:r>
              <a:rPr lang="en-US" sz="2400" dirty="0" smtClean="0"/>
              <a:t> </a:t>
            </a:r>
          </a:p>
          <a:p>
            <a:r>
              <a:rPr lang="en-US" sz="2400" dirty="0" err="1" smtClean="0"/>
              <a:t>Lameallar</a:t>
            </a:r>
            <a:r>
              <a:rPr lang="en-US" sz="2400" dirty="0" smtClean="0"/>
              <a:t> bone is typical around </a:t>
            </a:r>
            <a:r>
              <a:rPr lang="en-US" sz="2400" dirty="0" err="1" smtClean="0"/>
              <a:t>haversian</a:t>
            </a:r>
            <a:r>
              <a:rPr lang="en-US" sz="2400" dirty="0" smtClean="0"/>
              <a:t> systems. </a:t>
            </a:r>
          </a:p>
          <a:p>
            <a:endParaRPr lang="en-US" sz="2400" dirty="0" smtClean="0"/>
          </a:p>
          <a:p>
            <a:r>
              <a:rPr lang="en-US" sz="2400" dirty="0" smtClean="0"/>
              <a:t>The spaces in which </a:t>
            </a:r>
            <a:r>
              <a:rPr lang="en-US" sz="2400" dirty="0" err="1" smtClean="0"/>
              <a:t>osteocytes</a:t>
            </a:r>
            <a:r>
              <a:rPr lang="en-US" sz="2400" dirty="0" smtClean="0"/>
              <a:t> reside (LACUNAE) tend to be oblate spheroids, with the equatorial axis about five times greater than the polar axis.</a:t>
            </a:r>
          </a:p>
          <a:p>
            <a:endParaRPr lang="en-US" dirty="0" smtClean="0"/>
          </a:p>
          <a:p>
            <a:endParaRPr lang="en-US" dirty="0"/>
          </a:p>
        </p:txBody>
      </p:sp>
      <p:pic>
        <p:nvPicPr>
          <p:cNvPr id="4" name="Picture 3" descr="LamellarBone2.jpg"/>
          <p:cNvPicPr>
            <a:picLocks noChangeAspect="1"/>
          </p:cNvPicPr>
          <p:nvPr/>
        </p:nvPicPr>
        <p:blipFill>
          <a:blip r:embed="rId2" cstate="print"/>
          <a:stretch>
            <a:fillRect/>
          </a:stretch>
        </p:blipFill>
        <p:spPr>
          <a:xfrm>
            <a:off x="2133600" y="3200400"/>
            <a:ext cx="5080000" cy="3810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mellarBone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8686800" cy="7017306"/>
          </a:xfrm>
          <a:prstGeom prst="rect">
            <a:avLst/>
          </a:prstGeom>
          <a:noFill/>
        </p:spPr>
        <p:txBody>
          <a:bodyPr wrap="square" rtlCol="0">
            <a:spAutoFit/>
          </a:bodyPr>
          <a:lstStyle/>
          <a:p>
            <a:r>
              <a:rPr lang="en-US" sz="2400" dirty="0" smtClean="0"/>
              <a:t>TYPES OF BONE – IIIA</a:t>
            </a:r>
          </a:p>
          <a:p>
            <a:r>
              <a:rPr lang="en-US" sz="2400" dirty="0" smtClean="0"/>
              <a:t> </a:t>
            </a:r>
          </a:p>
          <a:p>
            <a:r>
              <a:rPr lang="en-US" sz="2400" dirty="0" smtClean="0">
                <a:solidFill>
                  <a:srgbClr val="FFFF00"/>
                </a:solidFill>
              </a:rPr>
              <a:t>FIBROLAMELLAR BONE</a:t>
            </a:r>
          </a:p>
          <a:p>
            <a:r>
              <a:rPr lang="en-US" sz="2400" dirty="0" smtClean="0"/>
              <a:t> </a:t>
            </a:r>
          </a:p>
          <a:p>
            <a:r>
              <a:rPr lang="en-US" sz="2400" dirty="0" smtClean="0"/>
              <a:t>Note:  woven bone has a relatively loose structure and random orientation makes it almost certain that it is mechanically inferior to lamellar bone. </a:t>
            </a:r>
          </a:p>
          <a:p>
            <a:r>
              <a:rPr lang="en-US" sz="2400" dirty="0" smtClean="0"/>
              <a:t> </a:t>
            </a:r>
          </a:p>
          <a:p>
            <a:r>
              <a:rPr lang="en-US" sz="2400" dirty="0" smtClean="0"/>
              <a:t>Thus, it is surprising, therefore, to </a:t>
            </a:r>
            <a:r>
              <a:rPr lang="en-US" sz="2400" dirty="0" err="1" smtClean="0"/>
              <a:t>ﬁnd</a:t>
            </a:r>
            <a:r>
              <a:rPr lang="en-US" sz="2400" dirty="0" smtClean="0"/>
              <a:t> woven bone as a characteristic feature of the mature bone of large dinosaurs, birds and mammals. This bone is known as </a:t>
            </a:r>
            <a:r>
              <a:rPr lang="en-US" sz="2400" dirty="0" err="1" smtClean="0"/>
              <a:t>ﬁbrolamellar</a:t>
            </a:r>
            <a:r>
              <a:rPr lang="en-US" sz="2400" dirty="0" smtClean="0"/>
              <a:t> bone (</a:t>
            </a:r>
            <a:r>
              <a:rPr lang="en-US" sz="2400" dirty="0" err="1" smtClean="0"/>
              <a:t>Francillon-Vieillot</a:t>
            </a:r>
            <a:r>
              <a:rPr lang="en-US" sz="2400" dirty="0" smtClean="0"/>
              <a:t> et al., 1990). </a:t>
            </a:r>
          </a:p>
          <a:p>
            <a:r>
              <a:rPr lang="en-US" sz="2400" dirty="0" smtClean="0"/>
              <a:t> </a:t>
            </a:r>
          </a:p>
          <a:p>
            <a:r>
              <a:rPr lang="en-US" sz="2400" dirty="0" smtClean="0"/>
              <a:t>It is found particularly in large animals, whose bones have to grow quickly. If a bone has to grow faster than the rate at which lamellar bone can be laid down, other bone must be laid down instead. Essentially, an initial scaffolding of woven bone is laid down quickly to be </a:t>
            </a:r>
            <a:r>
              <a:rPr lang="en-US" sz="2400" dirty="0" err="1" smtClean="0"/>
              <a:t>ﬁlled</a:t>
            </a:r>
            <a:r>
              <a:rPr lang="en-US" sz="2400" dirty="0" smtClean="0"/>
              <a:t> in more leisurely with lamellar bone. </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610600" cy="5539978"/>
          </a:xfrm>
          <a:prstGeom prst="rect">
            <a:avLst/>
          </a:prstGeom>
          <a:noFill/>
        </p:spPr>
        <p:txBody>
          <a:bodyPr wrap="square" rtlCol="0">
            <a:spAutoFit/>
          </a:bodyPr>
          <a:lstStyle/>
          <a:p>
            <a:r>
              <a:rPr lang="en-US" sz="2800" dirty="0" smtClean="0"/>
              <a:t>TYPES OF BONE – IIIB</a:t>
            </a:r>
          </a:p>
          <a:p>
            <a:r>
              <a:rPr lang="en-US" sz="2800" dirty="0" smtClean="0"/>
              <a:t> </a:t>
            </a:r>
          </a:p>
          <a:p>
            <a:r>
              <a:rPr lang="en-US" sz="2800" dirty="0" smtClean="0">
                <a:solidFill>
                  <a:srgbClr val="FFFF00"/>
                </a:solidFill>
              </a:rPr>
              <a:t>FIBROLAMELLAR BONE</a:t>
            </a:r>
          </a:p>
          <a:p>
            <a:r>
              <a:rPr lang="en-US" sz="2800" dirty="0" smtClean="0"/>
              <a:t> </a:t>
            </a:r>
          </a:p>
          <a:p>
            <a:r>
              <a:rPr lang="en-US" sz="2800" dirty="0" smtClean="0"/>
              <a:t>This method of construction results in </a:t>
            </a:r>
            <a:r>
              <a:rPr lang="en-US" sz="2800" b="1" dirty="0" smtClean="0"/>
              <a:t>alternating layers of woven bone and lamellar bone tissue wrapped around the whole bone</a:t>
            </a:r>
            <a:r>
              <a:rPr lang="en-US" sz="2800" dirty="0" smtClean="0"/>
              <a:t>. </a:t>
            </a:r>
          </a:p>
          <a:p>
            <a:r>
              <a:rPr lang="en-US" sz="2800" dirty="0" smtClean="0"/>
              <a:t> </a:t>
            </a:r>
          </a:p>
          <a:p>
            <a:r>
              <a:rPr lang="en-US" sz="2800" dirty="0" err="1" smtClean="0"/>
              <a:t>Fibrolamellar</a:t>
            </a:r>
            <a:r>
              <a:rPr lang="en-US" sz="2800" dirty="0" smtClean="0"/>
              <a:t> (often known as ‘</a:t>
            </a:r>
            <a:r>
              <a:rPr lang="en-US" sz="2800" dirty="0" err="1" smtClean="0"/>
              <a:t>plexiform</a:t>
            </a:r>
            <a:r>
              <a:rPr lang="en-US" sz="2800" dirty="0" smtClean="0"/>
              <a:t>’) bone, which is primary, seems to be stronger, particularly when loaded along the grain, than </a:t>
            </a:r>
            <a:r>
              <a:rPr lang="en-US" sz="2800" dirty="0" err="1" smtClean="0"/>
              <a:t>Haversian</a:t>
            </a:r>
            <a:r>
              <a:rPr lang="en-US" sz="2800" dirty="0" smtClean="0"/>
              <a:t> bone which in many animals replaces it.</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555641"/>
          </a:xfrm>
          <a:prstGeom prst="rect">
            <a:avLst/>
          </a:prstGeom>
          <a:noFill/>
        </p:spPr>
        <p:txBody>
          <a:bodyPr wrap="square" rtlCol="0">
            <a:spAutoFit/>
          </a:bodyPr>
          <a:lstStyle/>
          <a:p>
            <a:r>
              <a:rPr lang="en-US" sz="2800" dirty="0" smtClean="0"/>
              <a:t>Bone is classified as a type of connective tissue.</a:t>
            </a:r>
          </a:p>
          <a:p>
            <a:r>
              <a:rPr lang="en-US" sz="2800" dirty="0" smtClean="0"/>
              <a:t> </a:t>
            </a:r>
          </a:p>
          <a:p>
            <a:pPr>
              <a:buFont typeface="Arial" pitchFamily="34" charset="0"/>
              <a:buChar char="•"/>
            </a:pPr>
            <a:r>
              <a:rPr lang="en-US" sz="2800" dirty="0" smtClean="0"/>
              <a:t>Bone</a:t>
            </a:r>
          </a:p>
          <a:p>
            <a:pPr>
              <a:buFont typeface="Arial" pitchFamily="34" charset="0"/>
              <a:buChar char="•"/>
            </a:pPr>
            <a:r>
              <a:rPr lang="en-US" sz="2800" dirty="0" smtClean="0"/>
              <a:t>Cartilage</a:t>
            </a:r>
          </a:p>
          <a:p>
            <a:pPr>
              <a:buFont typeface="Arial" pitchFamily="34" charset="0"/>
              <a:buChar char="•"/>
            </a:pPr>
            <a:r>
              <a:rPr lang="en-US" sz="2800" dirty="0" smtClean="0"/>
              <a:t>Fibrous connective tissue</a:t>
            </a:r>
          </a:p>
          <a:p>
            <a:pPr>
              <a:buFont typeface="Arial" pitchFamily="34" charset="0"/>
              <a:buChar char="•"/>
            </a:pPr>
            <a:r>
              <a:rPr lang="en-US" sz="2800" dirty="0" smtClean="0"/>
              <a:t>Adipose tissue</a:t>
            </a:r>
          </a:p>
          <a:p>
            <a:pPr>
              <a:buFont typeface="Arial" pitchFamily="34" charset="0"/>
              <a:buChar char="•"/>
            </a:pPr>
            <a:r>
              <a:rPr lang="en-US" sz="2800" dirty="0" smtClean="0"/>
              <a:t>Blood</a:t>
            </a:r>
          </a:p>
          <a:p>
            <a:r>
              <a:rPr lang="en-US" sz="2800" dirty="0" smtClean="0"/>
              <a:t> </a:t>
            </a:r>
          </a:p>
          <a:p>
            <a:r>
              <a:rPr lang="en-US" sz="2800" dirty="0" smtClean="0"/>
              <a:t>With the exception of adipose tissue, each type of connective tissue is characterized by a distinctive cell type surrounded by relatively abundant extracellular matrix.</a:t>
            </a:r>
          </a:p>
          <a:p>
            <a:endParaRPr lang="en-US" sz="2800" dirty="0" smtClean="0"/>
          </a:p>
          <a:p>
            <a:r>
              <a:rPr lang="en-US" sz="2800" dirty="0" smtClean="0"/>
              <a:t>BONE is a specialized connective tissue in which calcium phosphate and other organic salts are deposited in the extracellular matrix by bone cells (OSTEOCYTES).</a:t>
            </a:r>
            <a:endParaRPr lang="en-US"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rry-FibrolamellarFormation.jpg"/>
          <p:cNvPicPr>
            <a:picLocks noChangeAspect="1"/>
          </p:cNvPicPr>
          <p:nvPr/>
        </p:nvPicPr>
        <p:blipFill>
          <a:blip r:embed="rId2" cstate="print"/>
          <a:stretch>
            <a:fillRect/>
          </a:stretch>
        </p:blipFill>
        <p:spPr>
          <a:xfrm>
            <a:off x="3398274" y="1828800"/>
            <a:ext cx="5745726" cy="5029200"/>
          </a:xfrm>
          <a:prstGeom prst="rect">
            <a:avLst/>
          </a:prstGeom>
        </p:spPr>
      </p:pic>
      <p:sp>
        <p:nvSpPr>
          <p:cNvPr id="3" name="TextBox 2"/>
          <p:cNvSpPr txBox="1"/>
          <p:nvPr/>
        </p:nvSpPr>
        <p:spPr>
          <a:xfrm>
            <a:off x="76200" y="0"/>
            <a:ext cx="8686800" cy="2031325"/>
          </a:xfrm>
          <a:prstGeom prst="rect">
            <a:avLst/>
          </a:prstGeom>
          <a:noFill/>
        </p:spPr>
        <p:txBody>
          <a:bodyPr wrap="square" rtlCol="0">
            <a:spAutoFit/>
          </a:bodyPr>
          <a:lstStyle/>
          <a:p>
            <a:r>
              <a:rPr lang="en-US" dirty="0" smtClean="0"/>
              <a:t>TYPES OF BONE – IIIC</a:t>
            </a:r>
          </a:p>
          <a:p>
            <a:r>
              <a:rPr lang="en-US" dirty="0" smtClean="0"/>
              <a:t> </a:t>
            </a:r>
          </a:p>
          <a:p>
            <a:r>
              <a:rPr lang="en-US" dirty="0" smtClean="0">
                <a:solidFill>
                  <a:srgbClr val="FFFF00"/>
                </a:solidFill>
              </a:rPr>
              <a:t>THE FORMATION OF FIBROLAMELLAR BONE</a:t>
            </a:r>
          </a:p>
          <a:p>
            <a:r>
              <a:rPr lang="en-US" dirty="0" smtClean="0"/>
              <a:t> Below is a series of cross-sections of the outer surface of a </a:t>
            </a:r>
            <a:r>
              <a:rPr lang="en-US" b="1" dirty="0" smtClean="0"/>
              <a:t>rapidly growing</a:t>
            </a:r>
            <a:r>
              <a:rPr lang="en-US" dirty="0" smtClean="0"/>
              <a:t> bone.  The arrowheads show the position of the original surface of the bone.  Blood vessels are indicated by black spots.</a:t>
            </a:r>
          </a:p>
          <a:p>
            <a:endParaRPr lang="en-US" dirty="0"/>
          </a:p>
        </p:txBody>
      </p:sp>
      <p:sp>
        <p:nvSpPr>
          <p:cNvPr id="4" name="TextBox 3"/>
          <p:cNvSpPr txBox="1"/>
          <p:nvPr/>
        </p:nvSpPr>
        <p:spPr>
          <a:xfrm>
            <a:off x="228600" y="2133600"/>
            <a:ext cx="3200400" cy="4985980"/>
          </a:xfrm>
          <a:prstGeom prst="rect">
            <a:avLst/>
          </a:prstGeom>
          <a:noFill/>
        </p:spPr>
        <p:txBody>
          <a:bodyPr wrap="square" rtlCol="0">
            <a:spAutoFit/>
          </a:bodyPr>
          <a:lstStyle/>
          <a:p>
            <a:pPr lvl="0"/>
            <a:r>
              <a:rPr lang="en-US" sz="1600" dirty="0" smtClean="0"/>
              <a:t>Original situation</a:t>
            </a:r>
          </a:p>
          <a:p>
            <a:pPr lvl="0"/>
            <a:endParaRPr lang="en-US" sz="1600" dirty="0" smtClean="0"/>
          </a:p>
          <a:p>
            <a:pPr lvl="0"/>
            <a:r>
              <a:rPr lang="en-US" sz="1600" dirty="0" smtClean="0"/>
              <a:t>Woven bone shown by squiggly lines.  It grows very quickly to form a scaffolding clear of the original surface.</a:t>
            </a:r>
          </a:p>
          <a:p>
            <a:pPr lvl="0"/>
            <a:endParaRPr lang="en-US" sz="1600" dirty="0" smtClean="0"/>
          </a:p>
          <a:p>
            <a:pPr lvl="0"/>
            <a:r>
              <a:rPr lang="en-US" sz="1400" b="1" dirty="0" smtClean="0"/>
              <a:t>Lamellar bone shown by fine continuous lines starts to fill in the spaces.</a:t>
            </a:r>
          </a:p>
          <a:p>
            <a:pPr lvl="0"/>
            <a:endParaRPr lang="en-US" sz="1600" b="1" dirty="0" smtClean="0"/>
          </a:p>
          <a:p>
            <a:pPr lvl="0"/>
            <a:r>
              <a:rPr lang="en-US" sz="1400" b="1" dirty="0" smtClean="0"/>
              <a:t>As more lamellar bone is laid down, another scaffolding of woven bone is laid down.</a:t>
            </a:r>
          </a:p>
          <a:p>
            <a:pPr lvl="0"/>
            <a:endParaRPr lang="en-US" sz="1600" dirty="0" smtClean="0"/>
          </a:p>
          <a:p>
            <a:pPr lvl="0"/>
            <a:r>
              <a:rPr lang="en-US" sz="1600" dirty="0" smtClean="0"/>
              <a:t>The process continues, and by the time the first row of cavities if filled in, forming primary </a:t>
            </a:r>
            <a:r>
              <a:rPr lang="en-US" sz="1600" dirty="0" err="1" smtClean="0"/>
              <a:t>osteons</a:t>
            </a:r>
            <a:r>
              <a:rPr lang="en-US" sz="1600" dirty="0" smtClean="0"/>
              <a:t>, the outer surface of the bone is far away from the original surface.</a:t>
            </a:r>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rry-FibrolamellarBone.jpg"/>
          <p:cNvPicPr>
            <a:picLocks noChangeAspect="1"/>
          </p:cNvPicPr>
          <p:nvPr/>
        </p:nvPicPr>
        <p:blipFill>
          <a:blip r:embed="rId2" cstate="print"/>
          <a:stretch>
            <a:fillRect/>
          </a:stretch>
        </p:blipFill>
        <p:spPr>
          <a:xfrm>
            <a:off x="228600" y="1066800"/>
            <a:ext cx="4591814" cy="4267200"/>
          </a:xfrm>
          <a:prstGeom prst="rect">
            <a:avLst/>
          </a:prstGeom>
        </p:spPr>
      </p:pic>
      <p:pic>
        <p:nvPicPr>
          <p:cNvPr id="3" name="Picture 2" descr="FribrolamellarBone.jpg"/>
          <p:cNvPicPr>
            <a:picLocks noChangeAspect="1"/>
          </p:cNvPicPr>
          <p:nvPr/>
        </p:nvPicPr>
        <p:blipFill>
          <a:blip r:embed="rId3" cstate="print"/>
          <a:stretch>
            <a:fillRect/>
          </a:stretch>
        </p:blipFill>
        <p:spPr>
          <a:xfrm>
            <a:off x="4572000" y="457200"/>
            <a:ext cx="4143375" cy="54864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1" y="457200"/>
            <a:ext cx="2819399" cy="6093976"/>
          </a:xfrm>
          <a:prstGeom prst="rect">
            <a:avLst/>
          </a:prstGeom>
          <a:noFill/>
        </p:spPr>
        <p:txBody>
          <a:bodyPr wrap="square" rtlCol="0">
            <a:spAutoFit/>
          </a:bodyPr>
          <a:lstStyle/>
          <a:p>
            <a:r>
              <a:rPr lang="en-US" sz="2400" dirty="0" smtClean="0"/>
              <a:t>TYPES OF BONE – IVA</a:t>
            </a:r>
          </a:p>
          <a:p>
            <a:r>
              <a:rPr lang="en-US" sz="2400" dirty="0" smtClean="0"/>
              <a:t> </a:t>
            </a:r>
          </a:p>
          <a:p>
            <a:r>
              <a:rPr lang="en-US" sz="2400" dirty="0" smtClean="0">
                <a:solidFill>
                  <a:srgbClr val="FFFF00"/>
                </a:solidFill>
              </a:rPr>
              <a:t>HAVERSIAN BONE</a:t>
            </a:r>
          </a:p>
          <a:p>
            <a:r>
              <a:rPr lang="en-US" sz="2400" dirty="0" smtClean="0"/>
              <a:t> </a:t>
            </a:r>
          </a:p>
          <a:p>
            <a:r>
              <a:rPr lang="en-US" sz="2000" dirty="0" err="1" smtClean="0"/>
              <a:t>Haversian</a:t>
            </a:r>
            <a:r>
              <a:rPr lang="en-US" sz="2000" dirty="0" smtClean="0"/>
              <a:t> bone is system whereby a central canal is surrounded by a series of lamellae.  It is the classic result of remodeling.  The central canal contains blood vessels and nerves, and communicates with lacunae of concentric lamellae via tiny canals called </a:t>
            </a:r>
            <a:r>
              <a:rPr lang="en-US" sz="2000" b="1" dirty="0" err="1" smtClean="0">
                <a:solidFill>
                  <a:srgbClr val="FFFF00"/>
                </a:solidFill>
              </a:rPr>
              <a:t>canaliculi</a:t>
            </a:r>
            <a:r>
              <a:rPr lang="en-US" sz="2000" dirty="0" smtClean="0"/>
              <a:t>.</a:t>
            </a:r>
          </a:p>
          <a:p>
            <a:r>
              <a:rPr lang="en-US" sz="1600" dirty="0" smtClean="0"/>
              <a:t> </a:t>
            </a:r>
          </a:p>
          <a:p>
            <a:r>
              <a:rPr lang="en-US" dirty="0" smtClean="0"/>
              <a:t> </a:t>
            </a:r>
          </a:p>
          <a:p>
            <a:endParaRPr lang="en-US" dirty="0"/>
          </a:p>
        </p:txBody>
      </p:sp>
      <p:pic>
        <p:nvPicPr>
          <p:cNvPr id="4" name="Picture 3" descr="dino_haversian_2.jpg"/>
          <p:cNvPicPr>
            <a:picLocks noChangeAspect="1"/>
          </p:cNvPicPr>
          <p:nvPr/>
        </p:nvPicPr>
        <p:blipFill>
          <a:blip r:embed="rId2" cstate="print"/>
          <a:stretch>
            <a:fillRect/>
          </a:stretch>
        </p:blipFill>
        <p:spPr>
          <a:xfrm>
            <a:off x="2971800" y="1447800"/>
            <a:ext cx="6172200" cy="4106887"/>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BoneHisto"/>
          <p:cNvPicPr>
            <a:picLocks noChangeAspect="1" noChangeArrowheads="1"/>
          </p:cNvPicPr>
          <p:nvPr/>
        </p:nvPicPr>
        <p:blipFill>
          <a:blip r:embed="rId3" cstate="print"/>
          <a:srcRect/>
          <a:stretch>
            <a:fillRect/>
          </a:stretch>
        </p:blipFill>
        <p:spPr bwMode="auto">
          <a:xfrm>
            <a:off x="0" y="1066800"/>
            <a:ext cx="9144000" cy="436403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Spongy-Compact"/>
          <p:cNvPicPr>
            <a:picLocks noChangeAspect="1" noChangeArrowheads="1"/>
          </p:cNvPicPr>
          <p:nvPr/>
        </p:nvPicPr>
        <p:blipFill>
          <a:blip r:embed="rId3" cstate="print"/>
          <a:srcRect/>
          <a:stretch>
            <a:fillRect/>
          </a:stretch>
        </p:blipFill>
        <p:spPr bwMode="auto">
          <a:xfrm>
            <a:off x="533400" y="92075"/>
            <a:ext cx="8153400" cy="67373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4953000" cy="5170646"/>
          </a:xfrm>
          <a:prstGeom prst="rect">
            <a:avLst/>
          </a:prstGeom>
          <a:noFill/>
        </p:spPr>
        <p:txBody>
          <a:bodyPr wrap="square" rtlCol="0">
            <a:spAutoFit/>
          </a:bodyPr>
          <a:lstStyle/>
          <a:p>
            <a:r>
              <a:rPr lang="en-US" sz="3200" dirty="0" smtClean="0"/>
              <a:t>TYPES OF BONE – IVA</a:t>
            </a:r>
          </a:p>
          <a:p>
            <a:r>
              <a:rPr lang="en-US" sz="3200" dirty="0" smtClean="0"/>
              <a:t> </a:t>
            </a:r>
          </a:p>
          <a:p>
            <a:r>
              <a:rPr lang="en-US" sz="3200" dirty="0" smtClean="0">
                <a:solidFill>
                  <a:srgbClr val="FFFF00"/>
                </a:solidFill>
              </a:rPr>
              <a:t>HAVERSIAN BONE</a:t>
            </a:r>
          </a:p>
          <a:p>
            <a:r>
              <a:rPr lang="en-US" dirty="0" smtClean="0"/>
              <a:t> The formation of secondary </a:t>
            </a:r>
            <a:r>
              <a:rPr lang="en-US" dirty="0" err="1" smtClean="0"/>
              <a:t>osteons</a:t>
            </a:r>
            <a:r>
              <a:rPr lang="en-US" dirty="0" smtClean="0"/>
              <a:t>, or secondary </a:t>
            </a:r>
            <a:r>
              <a:rPr lang="en-US" dirty="0" err="1" smtClean="0"/>
              <a:t>Haversian</a:t>
            </a:r>
            <a:r>
              <a:rPr lang="en-US" dirty="0" smtClean="0"/>
              <a:t> systems:</a:t>
            </a:r>
          </a:p>
          <a:p>
            <a:r>
              <a:rPr lang="en-US" dirty="0" smtClean="0"/>
              <a:t> </a:t>
            </a:r>
          </a:p>
          <a:p>
            <a:r>
              <a:rPr lang="en-US" dirty="0" err="1" smtClean="0"/>
              <a:t>Osteoclasts</a:t>
            </a:r>
            <a:r>
              <a:rPr lang="en-US" dirty="0" smtClean="0"/>
              <a:t> digest a cavity within bone tissue.</a:t>
            </a:r>
          </a:p>
          <a:p>
            <a:endParaRPr lang="en-US" dirty="0" smtClean="0"/>
          </a:p>
          <a:p>
            <a:r>
              <a:rPr lang="en-US" dirty="0" smtClean="0"/>
              <a:t>Following behind that, </a:t>
            </a:r>
            <a:r>
              <a:rPr lang="en-US" dirty="0" err="1" smtClean="0"/>
              <a:t>osteoblasts</a:t>
            </a:r>
            <a:r>
              <a:rPr lang="en-US" dirty="0" smtClean="0"/>
              <a:t> begin to lay concentric layers of lamellar bone within the excavated space.</a:t>
            </a:r>
          </a:p>
          <a:p>
            <a:endParaRPr lang="en-US" dirty="0" smtClean="0"/>
          </a:p>
          <a:p>
            <a:r>
              <a:rPr lang="en-US" dirty="0" smtClean="0"/>
              <a:t>Eventually the entire space except for the </a:t>
            </a:r>
            <a:r>
              <a:rPr lang="en-US" dirty="0" err="1" smtClean="0"/>
              <a:t>Haversian</a:t>
            </a:r>
            <a:r>
              <a:rPr lang="en-US" dirty="0" smtClean="0"/>
              <a:t> canal has replaced the excavated canal with a new </a:t>
            </a:r>
            <a:r>
              <a:rPr lang="en-US" dirty="0" err="1" smtClean="0"/>
              <a:t>Haversian</a:t>
            </a:r>
            <a:r>
              <a:rPr lang="en-US" dirty="0" smtClean="0"/>
              <a:t> system.</a:t>
            </a:r>
          </a:p>
          <a:p>
            <a:endParaRPr lang="en-US" dirty="0"/>
          </a:p>
        </p:txBody>
      </p:sp>
      <p:pic>
        <p:nvPicPr>
          <p:cNvPr id="3" name="Picture 2" descr="Curry-Haversian.jpg"/>
          <p:cNvPicPr>
            <a:picLocks noChangeAspect="1"/>
          </p:cNvPicPr>
          <p:nvPr/>
        </p:nvPicPr>
        <p:blipFill>
          <a:blip r:embed="rId2" cstate="print"/>
          <a:stretch>
            <a:fillRect/>
          </a:stretch>
        </p:blipFill>
        <p:spPr>
          <a:xfrm>
            <a:off x="5181600" y="2057400"/>
            <a:ext cx="3810000" cy="353640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versianDrawing.gif"/>
          <p:cNvPicPr>
            <a:picLocks noChangeAspect="1"/>
          </p:cNvPicPr>
          <p:nvPr/>
        </p:nvPicPr>
        <p:blipFill>
          <a:blip r:embed="rId2" cstate="print"/>
          <a:stretch>
            <a:fillRect/>
          </a:stretch>
        </p:blipFill>
        <p:spPr>
          <a:xfrm>
            <a:off x="0" y="825500"/>
            <a:ext cx="9144000" cy="5207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8649999" cy="5786199"/>
          </a:xfrm>
          <a:prstGeom prst="rect">
            <a:avLst/>
          </a:prstGeom>
          <a:noFill/>
        </p:spPr>
        <p:txBody>
          <a:bodyPr wrap="square" rtlCol="0">
            <a:spAutoFit/>
          </a:bodyPr>
          <a:lstStyle/>
          <a:p>
            <a:r>
              <a:rPr lang="en-US" sz="3200" dirty="0" smtClean="0"/>
              <a:t>BONE DEVELOPMENT – I </a:t>
            </a:r>
          </a:p>
          <a:p>
            <a:r>
              <a:rPr lang="en-US" sz="3200" dirty="0" smtClean="0"/>
              <a:t> </a:t>
            </a:r>
          </a:p>
          <a:p>
            <a:r>
              <a:rPr lang="en-US" sz="3200" dirty="0" smtClean="0">
                <a:solidFill>
                  <a:srgbClr val="FFFF00"/>
                </a:solidFill>
              </a:rPr>
              <a:t>TWO BASIC TYPE OF BONE DEVELOPMENT</a:t>
            </a:r>
          </a:p>
          <a:p>
            <a:r>
              <a:rPr lang="en-US" sz="3200" dirty="0" smtClean="0"/>
              <a:t> </a:t>
            </a:r>
          </a:p>
          <a:p>
            <a:r>
              <a:rPr lang="en-US" sz="3200" dirty="0" smtClean="0">
                <a:solidFill>
                  <a:srgbClr val="FFFF00"/>
                </a:solidFill>
              </a:rPr>
              <a:t>INTRAMEMBRANOUS</a:t>
            </a:r>
            <a:r>
              <a:rPr lang="en-US" sz="3200" dirty="0" smtClean="0"/>
              <a:t>– bone develops directly from </a:t>
            </a:r>
            <a:r>
              <a:rPr lang="en-US" sz="3200" dirty="0" err="1" smtClean="0"/>
              <a:t>mesenchyme</a:t>
            </a:r>
            <a:r>
              <a:rPr lang="en-US" sz="3200" dirty="0" smtClean="0"/>
              <a:t> (loosely arranged embryonic connective tissue) without a cartilage precursor.</a:t>
            </a:r>
          </a:p>
          <a:p>
            <a:r>
              <a:rPr lang="en-US" sz="3200" dirty="0" smtClean="0"/>
              <a:t> </a:t>
            </a:r>
          </a:p>
          <a:p>
            <a:r>
              <a:rPr lang="en-US" sz="3200" dirty="0" smtClean="0">
                <a:solidFill>
                  <a:srgbClr val="FFFF00"/>
                </a:solidFill>
              </a:rPr>
              <a:t>ENDOCHONDRAL</a:t>
            </a:r>
            <a:r>
              <a:rPr lang="en-US" sz="3200" dirty="0" smtClean="0"/>
              <a:t> – bone that originates initially as a small cartilage model before being replaced with bone.</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0"/>
            <a:ext cx="8305800" cy="4801314"/>
          </a:xfrm>
          <a:prstGeom prst="rect">
            <a:avLst/>
          </a:prstGeom>
          <a:noFill/>
        </p:spPr>
        <p:txBody>
          <a:bodyPr wrap="square" rtlCol="0">
            <a:spAutoFit/>
          </a:bodyPr>
          <a:lstStyle/>
          <a:p>
            <a:r>
              <a:rPr lang="en-US" sz="3200" dirty="0" smtClean="0"/>
              <a:t>BONE DEVELOPMENT – IIA</a:t>
            </a:r>
          </a:p>
          <a:p>
            <a:r>
              <a:rPr lang="en-US" sz="3200" dirty="0" smtClean="0"/>
              <a:t> </a:t>
            </a:r>
          </a:p>
          <a:p>
            <a:r>
              <a:rPr lang="en-US" sz="3200" dirty="0" smtClean="0">
                <a:solidFill>
                  <a:srgbClr val="FFFF00"/>
                </a:solidFill>
              </a:rPr>
              <a:t>ENDOCONDRAL BONE DEVEOPMENT </a:t>
            </a:r>
          </a:p>
          <a:p>
            <a:r>
              <a:rPr lang="en-US" sz="3200" dirty="0" smtClean="0"/>
              <a:t> </a:t>
            </a:r>
          </a:p>
          <a:p>
            <a:r>
              <a:rPr lang="en-US" sz="3200" dirty="0" smtClean="0"/>
              <a:t>Endochondral bone development  involves formation of a cartilage model  of the future bone from </a:t>
            </a:r>
            <a:r>
              <a:rPr lang="en-US" sz="3200" dirty="0" err="1" smtClean="0"/>
              <a:t>mesenchymal</a:t>
            </a:r>
            <a:r>
              <a:rPr lang="en-US" sz="3200" dirty="0" smtClean="0"/>
              <a:t> tissue and subsequent replacement of this cartilage model by bone tissue. </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5638800" cy="6032421"/>
          </a:xfrm>
          <a:prstGeom prst="rect">
            <a:avLst/>
          </a:prstGeom>
          <a:noFill/>
        </p:spPr>
        <p:txBody>
          <a:bodyPr wrap="square" rtlCol="0">
            <a:spAutoFit/>
          </a:bodyPr>
          <a:lstStyle/>
          <a:p>
            <a:r>
              <a:rPr lang="en-US" sz="3200" dirty="0" smtClean="0"/>
              <a:t>BONE DEVELOPMENT – IIB</a:t>
            </a:r>
          </a:p>
          <a:p>
            <a:r>
              <a:rPr lang="en-US" sz="2400" dirty="0" smtClean="0"/>
              <a:t> </a:t>
            </a:r>
          </a:p>
          <a:p>
            <a:r>
              <a:rPr lang="en-US" sz="2400" dirty="0" smtClean="0"/>
              <a:t>ENDOCONDRAL BONE DEVEOPMENT </a:t>
            </a:r>
          </a:p>
          <a:p>
            <a:r>
              <a:rPr lang="en-US" sz="2400" dirty="0" smtClean="0"/>
              <a:t> </a:t>
            </a:r>
          </a:p>
          <a:p>
            <a:r>
              <a:rPr lang="en-US" sz="2400" dirty="0" smtClean="0">
                <a:solidFill>
                  <a:srgbClr val="FFFF00"/>
                </a:solidFill>
              </a:rPr>
              <a:t>REGIONS OF DEVELOPING ENDOCHONDRAL BONES.</a:t>
            </a:r>
          </a:p>
          <a:p>
            <a:r>
              <a:rPr lang="en-US" sz="2400" dirty="0" smtClean="0"/>
              <a:t> </a:t>
            </a:r>
          </a:p>
          <a:p>
            <a:r>
              <a:rPr lang="en-US" sz="2400" dirty="0" smtClean="0">
                <a:solidFill>
                  <a:srgbClr val="FFFF00"/>
                </a:solidFill>
              </a:rPr>
              <a:t>DIAPHYSIS</a:t>
            </a:r>
            <a:r>
              <a:rPr lang="en-US" sz="2400" dirty="0" smtClean="0"/>
              <a:t> – middle of shaft</a:t>
            </a:r>
          </a:p>
          <a:p>
            <a:r>
              <a:rPr lang="en-US" sz="2400" dirty="0" smtClean="0"/>
              <a:t> </a:t>
            </a:r>
          </a:p>
          <a:p>
            <a:r>
              <a:rPr lang="en-US" sz="2400" dirty="0" smtClean="0">
                <a:solidFill>
                  <a:srgbClr val="FFFF00"/>
                </a:solidFill>
              </a:rPr>
              <a:t>EPIPHYSIS</a:t>
            </a:r>
            <a:r>
              <a:rPr lang="en-US" sz="2400" dirty="0" smtClean="0"/>
              <a:t> – ends of bone.</a:t>
            </a:r>
          </a:p>
          <a:p>
            <a:r>
              <a:rPr lang="en-US" sz="2400" dirty="0" smtClean="0"/>
              <a:t> </a:t>
            </a:r>
          </a:p>
          <a:p>
            <a:r>
              <a:rPr lang="en-US" sz="2400" dirty="0" smtClean="0">
                <a:solidFill>
                  <a:srgbClr val="FFFF00"/>
                </a:solidFill>
              </a:rPr>
              <a:t>EPIPHYSEAL PLATE (“METAPHYSIS”) </a:t>
            </a:r>
            <a:r>
              <a:rPr lang="en-US" sz="2400" dirty="0" smtClean="0"/>
              <a:t>– region between </a:t>
            </a:r>
            <a:r>
              <a:rPr lang="en-US" sz="2400" dirty="0" err="1" smtClean="0"/>
              <a:t>diaphysis</a:t>
            </a:r>
            <a:r>
              <a:rPr lang="en-US" sz="2400" dirty="0" smtClean="0"/>
              <a:t> and epiphysis; area of most active cartilage growth and elongation.</a:t>
            </a:r>
          </a:p>
          <a:p>
            <a:endParaRPr lang="en-US" dirty="0"/>
          </a:p>
        </p:txBody>
      </p:sp>
      <p:pic>
        <p:nvPicPr>
          <p:cNvPr id="3" name="Picture 2" descr="LongBone.jpg"/>
          <p:cNvPicPr>
            <a:picLocks noChangeAspect="1"/>
          </p:cNvPicPr>
          <p:nvPr/>
        </p:nvPicPr>
        <p:blipFill>
          <a:blip r:embed="rId2" cstate="print"/>
          <a:stretch>
            <a:fillRect/>
          </a:stretch>
        </p:blipFill>
        <p:spPr>
          <a:xfrm>
            <a:off x="5943600" y="685800"/>
            <a:ext cx="2895600" cy="538876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SKELETAL TISSUES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Bone is part of a spectrum of supporting tissues ranging from softer (more water and organic material; less inorganic material) to harder (less water and organic material; more inorganic material)</a:t>
            </a:r>
          </a:p>
          <a:p>
            <a:pPr marL="0" marR="0" lvl="0" indent="0" algn="l" defTabSz="914400" rtl="0" eaLnBrk="0" fontAlgn="base" latinLnBrk="0" hangingPunct="0">
              <a:lnSpc>
                <a:spcPct val="100000"/>
              </a:lnSpc>
              <a:spcBef>
                <a:spcPct val="0"/>
              </a:spcBef>
              <a:spcAft>
                <a:spcPct val="0"/>
              </a:spcAft>
              <a:buClrTx/>
              <a:buSzTx/>
              <a:buFontTx/>
              <a:buNone/>
              <a:tabLst/>
            </a:pPr>
            <a:endParaRPr lang="en-US" sz="2800" dirty="0" smtClean="0">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SOFTER</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Cartilage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Calcified Cartilage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Bone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Dentin</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Enamel</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HARDER</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dochondralBoneFormation.jpg"/>
          <p:cNvPicPr>
            <a:picLocks noChangeAspect="1"/>
          </p:cNvPicPr>
          <p:nvPr/>
        </p:nvPicPr>
        <p:blipFill>
          <a:blip r:embed="rId2" cstate="print"/>
          <a:stretch>
            <a:fillRect/>
          </a:stretch>
        </p:blipFill>
        <p:spPr>
          <a:xfrm>
            <a:off x="4151186" y="0"/>
            <a:ext cx="4992814" cy="6858000"/>
          </a:xfrm>
          <a:prstGeom prst="rect">
            <a:avLst/>
          </a:prstGeom>
        </p:spPr>
      </p:pic>
      <p:sp>
        <p:nvSpPr>
          <p:cNvPr id="3" name="TextBox 2"/>
          <p:cNvSpPr txBox="1"/>
          <p:nvPr/>
        </p:nvSpPr>
        <p:spPr>
          <a:xfrm>
            <a:off x="76200" y="152400"/>
            <a:ext cx="3810000" cy="7017306"/>
          </a:xfrm>
          <a:prstGeom prst="rect">
            <a:avLst/>
          </a:prstGeom>
          <a:noFill/>
        </p:spPr>
        <p:txBody>
          <a:bodyPr wrap="square" rtlCol="0">
            <a:spAutoFit/>
          </a:bodyPr>
          <a:lstStyle/>
          <a:p>
            <a:r>
              <a:rPr lang="en-US" dirty="0" smtClean="0"/>
              <a:t>BONE DEVELOPMENT – IIC</a:t>
            </a:r>
          </a:p>
          <a:p>
            <a:r>
              <a:rPr lang="en-US" dirty="0" smtClean="0"/>
              <a:t> </a:t>
            </a:r>
          </a:p>
          <a:p>
            <a:r>
              <a:rPr lang="en-US" dirty="0" smtClean="0">
                <a:solidFill>
                  <a:srgbClr val="FFFF00"/>
                </a:solidFill>
              </a:rPr>
              <a:t>STEPS IN ENDOCONDRAL BONE DEVEOPMENT </a:t>
            </a:r>
          </a:p>
          <a:p>
            <a:r>
              <a:rPr lang="en-US" dirty="0" smtClean="0"/>
              <a:t> </a:t>
            </a:r>
          </a:p>
          <a:p>
            <a:r>
              <a:rPr lang="en-US" dirty="0" smtClean="0"/>
              <a:t>(A) Loose collections of </a:t>
            </a:r>
            <a:r>
              <a:rPr lang="en-US" dirty="0" err="1" smtClean="0"/>
              <a:t>mesenchymal</a:t>
            </a:r>
            <a:r>
              <a:rPr lang="en-US" dirty="0" smtClean="0"/>
              <a:t> cells for hyaline cartilage model of future bone surrounded by </a:t>
            </a:r>
            <a:r>
              <a:rPr lang="en-US" dirty="0" err="1" smtClean="0"/>
              <a:t>perichondrium</a:t>
            </a:r>
            <a:r>
              <a:rPr lang="en-US" dirty="0" smtClean="0"/>
              <a:t>.</a:t>
            </a:r>
          </a:p>
          <a:p>
            <a:r>
              <a:rPr lang="en-US" dirty="0" smtClean="0"/>
              <a:t> </a:t>
            </a:r>
          </a:p>
          <a:p>
            <a:r>
              <a:rPr lang="en-US" dirty="0" smtClean="0"/>
              <a:t>(B) </a:t>
            </a:r>
            <a:r>
              <a:rPr lang="en-US" dirty="0" err="1" smtClean="0"/>
              <a:t>Periosteal</a:t>
            </a:r>
            <a:r>
              <a:rPr lang="en-US" dirty="0" smtClean="0"/>
              <a:t> bone collar forms in region of </a:t>
            </a:r>
            <a:r>
              <a:rPr lang="en-US" dirty="0" err="1" smtClean="0"/>
              <a:t>diaphysis</a:t>
            </a:r>
            <a:r>
              <a:rPr lang="en-US" dirty="0" smtClean="0"/>
              <a:t>.  Cells on the inner surface of the </a:t>
            </a:r>
            <a:r>
              <a:rPr lang="en-US" dirty="0" err="1" smtClean="0"/>
              <a:t>diaphyseal</a:t>
            </a:r>
            <a:r>
              <a:rPr lang="en-US" dirty="0" smtClean="0"/>
              <a:t> </a:t>
            </a:r>
            <a:r>
              <a:rPr lang="en-US" dirty="0" err="1" smtClean="0"/>
              <a:t>perichondrium</a:t>
            </a:r>
            <a:r>
              <a:rPr lang="en-US" dirty="0" smtClean="0"/>
              <a:t> become </a:t>
            </a:r>
            <a:r>
              <a:rPr lang="en-US" dirty="0" err="1" smtClean="0"/>
              <a:t>osteoblasts</a:t>
            </a:r>
            <a:r>
              <a:rPr lang="en-US" dirty="0" smtClean="0"/>
              <a:t> and deposit the bone collar.</a:t>
            </a:r>
          </a:p>
          <a:p>
            <a:r>
              <a:rPr lang="en-US" dirty="0" smtClean="0"/>
              <a:t> </a:t>
            </a:r>
          </a:p>
          <a:p>
            <a:r>
              <a:rPr lang="en-US" dirty="0" smtClean="0"/>
              <a:t>(C) As the bone collar is being formed, inorganic calcium salts accumulate in the matrix to calcify the matrix on the core of the </a:t>
            </a:r>
            <a:r>
              <a:rPr lang="en-US" dirty="0" err="1" smtClean="0"/>
              <a:t>diaphysis</a:t>
            </a:r>
            <a:r>
              <a:rPr lang="en-US" dirty="0" smtClean="0"/>
              <a:t>.  These calcium salts also seal off </a:t>
            </a:r>
            <a:r>
              <a:rPr lang="en-US" dirty="0" err="1" smtClean="0"/>
              <a:t>chondrocytes</a:t>
            </a:r>
            <a:r>
              <a:rPr lang="en-US" dirty="0" smtClean="0"/>
              <a:t> from nutrition and gas-exchange.  Entombed </a:t>
            </a:r>
            <a:r>
              <a:rPr lang="en-US" dirty="0" err="1" smtClean="0"/>
              <a:t>chondrocytes</a:t>
            </a:r>
            <a:r>
              <a:rPr lang="en-US" dirty="0" smtClean="0"/>
              <a:t> eventually die as calcification continues.</a:t>
            </a:r>
          </a:p>
          <a:p>
            <a:r>
              <a:rPr lang="en-US" dirty="0" smtClean="0"/>
              <a:t> </a:t>
            </a:r>
          </a:p>
        </p:txBody>
      </p:sp>
      <p:cxnSp>
        <p:nvCxnSpPr>
          <p:cNvPr id="5" name="Straight Arrow Connector 4"/>
          <p:cNvCxnSpPr/>
          <p:nvPr/>
        </p:nvCxnSpPr>
        <p:spPr>
          <a:xfrm rot="5400000" flipH="1" flipV="1">
            <a:off x="4762500" y="3238500"/>
            <a:ext cx="8382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657600" y="2286000"/>
            <a:ext cx="14478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0" y="40386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3581400" y="3733800"/>
            <a:ext cx="137160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dochondralBoneFormation.jpg"/>
          <p:cNvPicPr>
            <a:picLocks noChangeAspect="1"/>
          </p:cNvPicPr>
          <p:nvPr/>
        </p:nvPicPr>
        <p:blipFill>
          <a:blip r:embed="rId2" cstate="print"/>
          <a:stretch>
            <a:fillRect/>
          </a:stretch>
        </p:blipFill>
        <p:spPr>
          <a:xfrm>
            <a:off x="4151186" y="0"/>
            <a:ext cx="4992814" cy="6858000"/>
          </a:xfrm>
          <a:prstGeom prst="rect">
            <a:avLst/>
          </a:prstGeom>
        </p:spPr>
      </p:pic>
      <p:sp>
        <p:nvSpPr>
          <p:cNvPr id="6145" name="Rectangle 1"/>
          <p:cNvSpPr>
            <a:spLocks noChangeArrowheads="1"/>
          </p:cNvSpPr>
          <p:nvPr/>
        </p:nvSpPr>
        <p:spPr bwMode="auto">
          <a:xfrm>
            <a:off x="0" y="228600"/>
            <a:ext cx="4038600" cy="57708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BONE DEVELOPMENT – IID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00"/>
                </a:solidFill>
                <a:effectLst/>
                <a:latin typeface="+mj-lt"/>
                <a:ea typeface="Calibri" pitchFamily="34" charset="0"/>
                <a:cs typeface="Times New Roman" pitchFamily="18" charset="0"/>
              </a:rPr>
              <a:t>STEPS IN ENDOCONDRAL BONE DEVEOPMENT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(D) Vascular system invades calcified cartilage.  These proliferating blood vessels erode away cartilage debris to form the initial spaces of the marrow cavity.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(E) </a:t>
            </a:r>
            <a:r>
              <a:rPr kumimoji="0" lang="en-US" b="0" i="0" u="none" strike="noStrike" cap="none" normalizeH="0" baseline="0" dirty="0" err="1" smtClean="0">
                <a:ln>
                  <a:noFill/>
                </a:ln>
                <a:solidFill>
                  <a:schemeClr val="tx1"/>
                </a:solidFill>
                <a:effectLst/>
                <a:latin typeface="+mj-lt"/>
                <a:ea typeface="Calibri" pitchFamily="34" charset="0"/>
                <a:cs typeface="Times New Roman" pitchFamily="18" charset="0"/>
              </a:rPr>
              <a:t>Osteoblasts</a:t>
            </a: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 appear within the core of the bone, and the primary center of ossification is formed.  Cartilage replacement – initiated in the </a:t>
            </a:r>
            <a:r>
              <a:rPr kumimoji="0" lang="en-US" b="0" i="0" u="none" strike="noStrike" cap="none" normalizeH="0" baseline="0" dirty="0" err="1" smtClean="0">
                <a:ln>
                  <a:noFill/>
                </a:ln>
                <a:solidFill>
                  <a:schemeClr val="tx1"/>
                </a:solidFill>
                <a:effectLst/>
                <a:latin typeface="+mj-lt"/>
                <a:ea typeface="Calibri" pitchFamily="34" charset="0"/>
                <a:cs typeface="Times New Roman" pitchFamily="18" charset="0"/>
              </a:rPr>
              <a:t>diaphysis</a:t>
            </a: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 – continues in the </a:t>
            </a:r>
            <a:r>
              <a:rPr kumimoji="0" lang="en-US" b="0" i="0" u="none" strike="noStrike" cap="none" normalizeH="0" baseline="0" dirty="0" err="1" smtClean="0">
                <a:ln>
                  <a:noFill/>
                </a:ln>
                <a:solidFill>
                  <a:schemeClr val="tx1"/>
                </a:solidFill>
                <a:effectLst/>
                <a:latin typeface="+mj-lt"/>
                <a:ea typeface="Calibri" pitchFamily="34" charset="0"/>
                <a:cs typeface="Times New Roman" pitchFamily="18" charset="0"/>
              </a:rPr>
              <a:t>metapysis</a:t>
            </a: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 also known as the </a:t>
            </a:r>
            <a:r>
              <a:rPr kumimoji="0" lang="en-US" b="0" i="0" u="none" strike="noStrike" cap="none" normalizeH="0" baseline="0" dirty="0" err="1" smtClean="0">
                <a:ln>
                  <a:noFill/>
                </a:ln>
                <a:solidFill>
                  <a:schemeClr val="tx1"/>
                </a:solidFill>
                <a:effectLst/>
                <a:latin typeface="+mj-lt"/>
                <a:ea typeface="Calibri" pitchFamily="34" charset="0"/>
                <a:cs typeface="Times New Roman" pitchFamily="18" charset="0"/>
              </a:rPr>
              <a:t>epiphyseal</a:t>
            </a: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 plate.  The </a:t>
            </a:r>
            <a:r>
              <a:rPr kumimoji="0" lang="en-US" b="0" i="0" u="none" strike="noStrike" cap="none" normalizeH="0" baseline="0" dirty="0" err="1" smtClean="0">
                <a:ln>
                  <a:noFill/>
                </a:ln>
                <a:solidFill>
                  <a:schemeClr val="tx1"/>
                </a:solidFill>
                <a:effectLst/>
                <a:latin typeface="+mj-lt"/>
                <a:ea typeface="Calibri" pitchFamily="34" charset="0"/>
                <a:cs typeface="Times New Roman" pitchFamily="18" charset="0"/>
              </a:rPr>
              <a:t>epiphyseal</a:t>
            </a: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 plate is the active area of cartilage growth, and will continue to grow until the individual stops growing in length/height.  Proliferation of cartilage in the </a:t>
            </a:r>
            <a:r>
              <a:rPr kumimoji="0" lang="en-US" b="0" i="0" u="none" strike="noStrike" cap="none" normalizeH="0" baseline="0" dirty="0" err="1" smtClean="0">
                <a:ln>
                  <a:noFill/>
                </a:ln>
                <a:solidFill>
                  <a:schemeClr val="tx1"/>
                </a:solidFill>
                <a:effectLst/>
                <a:latin typeface="+mj-lt"/>
                <a:ea typeface="Calibri" pitchFamily="34" charset="0"/>
                <a:cs typeface="Times New Roman" pitchFamily="18" charset="0"/>
              </a:rPr>
              <a:t>epiphyseal</a:t>
            </a: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 plate lengthens bone.</a:t>
            </a:r>
            <a:endParaRPr kumimoji="0" lang="en-US" sz="900" b="0" i="0" u="none" strike="noStrike" cap="none" normalizeH="0" baseline="0" dirty="0" smtClean="0">
              <a:ln>
                <a:noFill/>
              </a:ln>
              <a:solidFill>
                <a:schemeClr val="tx1"/>
              </a:solidFill>
              <a:effectLst/>
              <a:latin typeface="+mj-lt"/>
              <a:cs typeface="Arial" pitchFamily="34" charset="0"/>
            </a:endParaRPr>
          </a:p>
        </p:txBody>
      </p:sp>
      <p:cxnSp>
        <p:nvCxnSpPr>
          <p:cNvPr id="6" name="Straight Arrow Connector 5"/>
          <p:cNvCxnSpPr/>
          <p:nvPr/>
        </p:nvCxnSpPr>
        <p:spPr>
          <a:xfrm>
            <a:off x="3733800" y="1676400"/>
            <a:ext cx="198120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962400" y="3276600"/>
            <a:ext cx="2362200" cy="1752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962400" y="4876800"/>
            <a:ext cx="1600200" cy="1524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dochondralBoneFormation.jpg"/>
          <p:cNvPicPr>
            <a:picLocks noChangeAspect="1"/>
          </p:cNvPicPr>
          <p:nvPr/>
        </p:nvPicPr>
        <p:blipFill>
          <a:blip r:embed="rId2" cstate="print"/>
          <a:stretch>
            <a:fillRect/>
          </a:stretch>
        </p:blipFill>
        <p:spPr>
          <a:xfrm>
            <a:off x="4151186" y="0"/>
            <a:ext cx="4992814" cy="6858000"/>
          </a:xfrm>
          <a:prstGeom prst="rect">
            <a:avLst/>
          </a:prstGeom>
        </p:spPr>
      </p:pic>
      <p:sp>
        <p:nvSpPr>
          <p:cNvPr id="3" name="Rectangle 2"/>
          <p:cNvSpPr/>
          <p:nvPr/>
        </p:nvSpPr>
        <p:spPr>
          <a:xfrm>
            <a:off x="0" y="152400"/>
            <a:ext cx="4038600" cy="5493812"/>
          </a:xfrm>
          <a:prstGeom prst="rect">
            <a:avLst/>
          </a:prstGeom>
        </p:spPr>
        <p:txBody>
          <a:bodyPr wrap="square">
            <a:spAutoFit/>
          </a:bodyPr>
          <a:lstStyle/>
          <a:p>
            <a:pPr lvl="0" fontAlgn="base">
              <a:spcBef>
                <a:spcPct val="0"/>
              </a:spcBef>
              <a:spcAft>
                <a:spcPct val="0"/>
              </a:spcAft>
            </a:pPr>
            <a:r>
              <a:rPr lang="en-US" dirty="0" smtClean="0">
                <a:ea typeface="Calibri" pitchFamily="34" charset="0"/>
                <a:cs typeface="Times New Roman" pitchFamily="18" charset="0"/>
              </a:rPr>
              <a:t>BONE DEVELOPMENT – IIE</a:t>
            </a:r>
          </a:p>
          <a:p>
            <a:pPr lvl="0" fontAlgn="base">
              <a:spcBef>
                <a:spcPct val="0"/>
              </a:spcBef>
              <a:spcAft>
                <a:spcPct val="0"/>
              </a:spcAft>
            </a:pPr>
            <a:endParaRPr lang="en-US" sz="900" dirty="0" smtClean="0">
              <a:cs typeface="Arial" pitchFamily="34" charset="0"/>
            </a:endParaRPr>
          </a:p>
          <a:p>
            <a:pPr lvl="0" eaLnBrk="0" fontAlgn="base" hangingPunct="0">
              <a:spcBef>
                <a:spcPct val="0"/>
              </a:spcBef>
              <a:spcAft>
                <a:spcPct val="0"/>
              </a:spcAft>
            </a:pPr>
            <a:r>
              <a:rPr lang="en-US" dirty="0" smtClean="0">
                <a:solidFill>
                  <a:srgbClr val="FFFF00"/>
                </a:solidFill>
                <a:ea typeface="Calibri" pitchFamily="34" charset="0"/>
                <a:cs typeface="Times New Roman" pitchFamily="18" charset="0"/>
              </a:rPr>
              <a:t>STEPS IN ENDOCONDRAL BONE DEVEOPMENT </a:t>
            </a:r>
          </a:p>
          <a:p>
            <a:pPr lvl="0" eaLnBrk="0" fontAlgn="base" hangingPunct="0">
              <a:spcBef>
                <a:spcPct val="0"/>
              </a:spcBef>
              <a:spcAft>
                <a:spcPct val="0"/>
              </a:spcAft>
            </a:pPr>
            <a:endParaRPr lang="en-US" dirty="0" smtClean="0">
              <a:solidFill>
                <a:srgbClr val="FFFF00"/>
              </a:solidFill>
              <a:ea typeface="Calibri" pitchFamily="34" charset="0"/>
              <a:cs typeface="Times New Roman" pitchFamily="18" charset="0"/>
            </a:endParaRPr>
          </a:p>
          <a:p>
            <a:r>
              <a:rPr lang="en-US" dirty="0" smtClean="0"/>
              <a:t>(F) In amniotes (mammals, some reptiles, and birds), secondary centers of ossification arise in the epiphyses (following a similar sequence of events as in the </a:t>
            </a:r>
            <a:r>
              <a:rPr lang="en-US" dirty="0" err="1" smtClean="0"/>
              <a:t>diaphysis</a:t>
            </a:r>
            <a:r>
              <a:rPr lang="en-US" dirty="0" smtClean="0"/>
              <a:t>).</a:t>
            </a:r>
          </a:p>
          <a:p>
            <a:r>
              <a:rPr lang="en-US" dirty="0" smtClean="0"/>
              <a:t> </a:t>
            </a:r>
          </a:p>
          <a:p>
            <a:r>
              <a:rPr lang="en-US" dirty="0" smtClean="0"/>
              <a:t>(G) At or shortly after sexual maturity of mammals and some others, the </a:t>
            </a:r>
            <a:r>
              <a:rPr lang="en-US" dirty="0" err="1" smtClean="0"/>
              <a:t>epiphyseal</a:t>
            </a:r>
            <a:r>
              <a:rPr lang="en-US" dirty="0" smtClean="0"/>
              <a:t> plates ossify completely.  Thus, there can be no more bone elongation.  (However, active remodeling and reorganization [including healing of breaks] may take place throughout the remainder of life.)</a:t>
            </a:r>
          </a:p>
          <a:p>
            <a:pPr lvl="0" eaLnBrk="0" fontAlgn="base" hangingPunct="0">
              <a:spcBef>
                <a:spcPct val="0"/>
              </a:spcBef>
              <a:spcAft>
                <a:spcPct val="0"/>
              </a:spcAft>
            </a:pPr>
            <a:endParaRPr lang="en-US" dirty="0" smtClean="0">
              <a:solidFill>
                <a:srgbClr val="FFFF00"/>
              </a:solidFill>
              <a:ea typeface="Calibri" pitchFamily="34" charset="0"/>
              <a:cs typeface="Times New Roman" pitchFamily="18" charset="0"/>
            </a:endParaRPr>
          </a:p>
        </p:txBody>
      </p:sp>
      <p:cxnSp>
        <p:nvCxnSpPr>
          <p:cNvPr id="4" name="Straight Arrow Connector 3"/>
          <p:cNvCxnSpPr/>
          <p:nvPr/>
        </p:nvCxnSpPr>
        <p:spPr>
          <a:xfrm>
            <a:off x="3733800" y="1676400"/>
            <a:ext cx="25146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733800" y="2667000"/>
            <a:ext cx="3352800" cy="914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962400" y="3962400"/>
            <a:ext cx="350520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descr="ChildHandXray"/>
          <p:cNvPicPr>
            <a:picLocks noChangeAspect="1" noChangeArrowheads="1"/>
          </p:cNvPicPr>
          <p:nvPr/>
        </p:nvPicPr>
        <p:blipFill>
          <a:blip r:embed="rId3" cstate="print"/>
          <a:srcRect/>
          <a:stretch>
            <a:fillRect/>
          </a:stretch>
        </p:blipFill>
        <p:spPr bwMode="auto">
          <a:xfrm>
            <a:off x="990600" y="-9525"/>
            <a:ext cx="7086600" cy="680402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382000" cy="5078313"/>
          </a:xfrm>
          <a:prstGeom prst="rect">
            <a:avLst/>
          </a:prstGeom>
          <a:noFill/>
        </p:spPr>
        <p:txBody>
          <a:bodyPr wrap="square" rtlCol="0">
            <a:spAutoFit/>
          </a:bodyPr>
          <a:lstStyle/>
          <a:p>
            <a:r>
              <a:rPr lang="en-US" sz="3600" dirty="0" smtClean="0"/>
              <a:t>BONE DEVELOPMENT – IIIA</a:t>
            </a:r>
          </a:p>
          <a:p>
            <a:r>
              <a:rPr lang="en-US" sz="3600" dirty="0" smtClean="0"/>
              <a:t> </a:t>
            </a:r>
          </a:p>
          <a:p>
            <a:r>
              <a:rPr lang="en-US" sz="3600" dirty="0" smtClean="0">
                <a:solidFill>
                  <a:srgbClr val="FFFF00"/>
                </a:solidFill>
              </a:rPr>
              <a:t>STEPS IN INTRAMEMBRANOUS BONE DEVEOPMENT </a:t>
            </a:r>
          </a:p>
          <a:p>
            <a:r>
              <a:rPr lang="en-US" sz="3600" dirty="0" smtClean="0"/>
              <a:t> </a:t>
            </a:r>
          </a:p>
          <a:p>
            <a:r>
              <a:rPr lang="en-US" sz="3600" dirty="0" err="1" smtClean="0"/>
              <a:t>Intramembranous</a:t>
            </a:r>
            <a:r>
              <a:rPr lang="en-US" sz="3600" dirty="0" smtClean="0"/>
              <a:t> bone develops directly from </a:t>
            </a:r>
            <a:r>
              <a:rPr lang="en-US" sz="3600" dirty="0" err="1" smtClean="0"/>
              <a:t>mesenchyme</a:t>
            </a:r>
            <a:r>
              <a:rPr lang="en-US" sz="3600" dirty="0" smtClean="0"/>
              <a:t> without a cartilage precursor.</a:t>
            </a:r>
          </a:p>
          <a:p>
            <a:r>
              <a:rPr lang="en-US" dirty="0" smtClean="0"/>
              <a:t> </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5334000" cy="6463308"/>
          </a:xfrm>
          <a:prstGeom prst="rect">
            <a:avLst/>
          </a:prstGeom>
          <a:noFill/>
        </p:spPr>
        <p:txBody>
          <a:bodyPr wrap="square" rtlCol="0">
            <a:spAutoFit/>
          </a:bodyPr>
          <a:lstStyle/>
          <a:p>
            <a:r>
              <a:rPr lang="en-US" dirty="0" smtClean="0"/>
              <a:t>BONE DEVELOPMENT – IIIB</a:t>
            </a:r>
          </a:p>
          <a:p>
            <a:r>
              <a:rPr lang="en-US" dirty="0" smtClean="0"/>
              <a:t> </a:t>
            </a:r>
          </a:p>
          <a:p>
            <a:r>
              <a:rPr lang="en-US" dirty="0" smtClean="0">
                <a:solidFill>
                  <a:srgbClr val="FFFF00"/>
                </a:solidFill>
              </a:rPr>
              <a:t>STEPS IN INTRAMEMBRANOUS BONE DEVEOPMENT </a:t>
            </a:r>
          </a:p>
          <a:p>
            <a:r>
              <a:rPr lang="en-US" dirty="0" smtClean="0"/>
              <a:t> </a:t>
            </a:r>
          </a:p>
          <a:p>
            <a:r>
              <a:rPr lang="en-US" dirty="0" err="1" smtClean="0"/>
              <a:t>Intramembranous</a:t>
            </a:r>
            <a:r>
              <a:rPr lang="en-US" dirty="0" smtClean="0"/>
              <a:t> bone develops directly from </a:t>
            </a:r>
            <a:r>
              <a:rPr lang="en-US" dirty="0" err="1" smtClean="0"/>
              <a:t>mesenchyme</a:t>
            </a:r>
            <a:r>
              <a:rPr lang="en-US" dirty="0" smtClean="0"/>
              <a:t> without a cartilage precursor.</a:t>
            </a:r>
          </a:p>
          <a:p>
            <a:r>
              <a:rPr lang="en-US" dirty="0" smtClean="0"/>
              <a:t> </a:t>
            </a:r>
          </a:p>
          <a:p>
            <a:pPr>
              <a:buFont typeface="Arial" pitchFamily="34" charset="0"/>
              <a:buChar char="•"/>
            </a:pPr>
            <a:r>
              <a:rPr lang="en-US" dirty="0" err="1" smtClean="0"/>
              <a:t>Mesenchyme</a:t>
            </a:r>
            <a:r>
              <a:rPr lang="en-US" dirty="0" smtClean="0"/>
              <a:t> cells condense, then become quickly supplied with blood vessels.</a:t>
            </a:r>
          </a:p>
          <a:p>
            <a:r>
              <a:rPr lang="en-US" dirty="0" smtClean="0"/>
              <a:t> </a:t>
            </a:r>
          </a:p>
          <a:p>
            <a:pPr>
              <a:buFont typeface="Arial" pitchFamily="34" charset="0"/>
              <a:buChar char="•"/>
            </a:pPr>
            <a:r>
              <a:rPr lang="en-US" dirty="0" smtClean="0"/>
              <a:t>Between these compacted cells a gel-like ground matrix appears.</a:t>
            </a:r>
          </a:p>
          <a:p>
            <a:r>
              <a:rPr lang="en-US" dirty="0" smtClean="0"/>
              <a:t> </a:t>
            </a:r>
          </a:p>
          <a:p>
            <a:pPr>
              <a:buFont typeface="Arial" pitchFamily="34" charset="0"/>
              <a:buChar char="•"/>
            </a:pPr>
            <a:r>
              <a:rPr lang="en-US" dirty="0" smtClean="0"/>
              <a:t>Dense bars of bone matrix are deposited in the ground substance and </a:t>
            </a:r>
            <a:r>
              <a:rPr lang="en-US" dirty="0" err="1" smtClean="0"/>
              <a:t>osteoblasts</a:t>
            </a:r>
            <a:r>
              <a:rPr lang="en-US" dirty="0" smtClean="0"/>
              <a:t> appear.</a:t>
            </a:r>
          </a:p>
          <a:p>
            <a:r>
              <a:rPr lang="en-US" dirty="0" smtClean="0"/>
              <a:t> </a:t>
            </a:r>
          </a:p>
          <a:p>
            <a:pPr>
              <a:buFont typeface="Arial" pitchFamily="34" charset="0"/>
              <a:buChar char="•"/>
            </a:pPr>
            <a:r>
              <a:rPr lang="en-US" dirty="0" smtClean="0"/>
              <a:t>The dense bars of bone become more numerous; eventually replace the gel-like ground substance.</a:t>
            </a:r>
          </a:p>
          <a:p>
            <a:r>
              <a:rPr lang="en-US" dirty="0" smtClean="0"/>
              <a:t> </a:t>
            </a:r>
          </a:p>
          <a:p>
            <a:pPr>
              <a:buFont typeface="Arial" pitchFamily="34" charset="0"/>
              <a:buChar char="•"/>
            </a:pPr>
            <a:r>
              <a:rPr lang="en-US" dirty="0" smtClean="0"/>
              <a:t>Subsequent growth proceeds by the formation of successive layers of new bone to the existing bone matrix bars.</a:t>
            </a:r>
          </a:p>
          <a:p>
            <a:endParaRPr lang="en-US" dirty="0"/>
          </a:p>
        </p:txBody>
      </p:sp>
      <p:pic>
        <p:nvPicPr>
          <p:cNvPr id="3" name="Picture 2" descr="IntramembranousBoneFormation.jpg"/>
          <p:cNvPicPr>
            <a:picLocks noChangeAspect="1"/>
          </p:cNvPicPr>
          <p:nvPr/>
        </p:nvPicPr>
        <p:blipFill>
          <a:blip r:embed="rId2" cstate="print"/>
          <a:stretch>
            <a:fillRect/>
          </a:stretch>
        </p:blipFill>
        <p:spPr>
          <a:xfrm>
            <a:off x="5468112" y="990600"/>
            <a:ext cx="3675888" cy="4645152"/>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763000" cy="6401753"/>
          </a:xfrm>
          <a:prstGeom prst="rect">
            <a:avLst/>
          </a:prstGeom>
          <a:noFill/>
        </p:spPr>
        <p:txBody>
          <a:bodyPr wrap="square" rtlCol="0">
            <a:spAutoFit/>
          </a:bodyPr>
          <a:lstStyle/>
          <a:p>
            <a:r>
              <a:rPr lang="en-US" sz="2800" dirty="0" smtClean="0"/>
              <a:t>BONE DEVELOPMENT – IIIC</a:t>
            </a:r>
          </a:p>
          <a:p>
            <a:r>
              <a:rPr lang="en-US" sz="2800" dirty="0" smtClean="0"/>
              <a:t> </a:t>
            </a:r>
          </a:p>
          <a:p>
            <a:r>
              <a:rPr lang="en-US" sz="2800" dirty="0" smtClean="0">
                <a:solidFill>
                  <a:srgbClr val="FFFF00"/>
                </a:solidFill>
              </a:rPr>
              <a:t>TYPES OF INTRAMEMBRANOUS BONE </a:t>
            </a:r>
          </a:p>
          <a:p>
            <a:r>
              <a:rPr lang="en-US" sz="2800" dirty="0" smtClean="0"/>
              <a:t> </a:t>
            </a:r>
          </a:p>
          <a:p>
            <a:r>
              <a:rPr lang="en-US" sz="2800" dirty="0" smtClean="0">
                <a:solidFill>
                  <a:srgbClr val="FFFF00"/>
                </a:solidFill>
              </a:rPr>
              <a:t>DERMAL</a:t>
            </a:r>
            <a:r>
              <a:rPr lang="en-US" sz="2800" dirty="0" smtClean="0"/>
              <a:t> – form directly through ossification of </a:t>
            </a:r>
            <a:r>
              <a:rPr lang="en-US" sz="2800" dirty="0" err="1" smtClean="0"/>
              <a:t>mesenchyme</a:t>
            </a:r>
            <a:r>
              <a:rPr lang="en-US" sz="2800" dirty="0" smtClean="0"/>
              <a:t>.  Called dermal because source of </a:t>
            </a:r>
            <a:r>
              <a:rPr lang="en-US" sz="2800" dirty="0" err="1" smtClean="0"/>
              <a:t>mesenchyme</a:t>
            </a:r>
            <a:r>
              <a:rPr lang="en-US" sz="2800" dirty="0" smtClean="0"/>
              <a:t> is dermis of skin.</a:t>
            </a:r>
          </a:p>
          <a:p>
            <a:r>
              <a:rPr lang="en-US" sz="2800" dirty="0" smtClean="0"/>
              <a:t> </a:t>
            </a:r>
          </a:p>
          <a:p>
            <a:r>
              <a:rPr lang="en-US" sz="2800" dirty="0" smtClean="0">
                <a:solidFill>
                  <a:srgbClr val="FFFF00"/>
                </a:solidFill>
              </a:rPr>
              <a:t>SESAMOID</a:t>
            </a:r>
            <a:r>
              <a:rPr lang="en-US" sz="2800" dirty="0" smtClean="0"/>
              <a:t> – form within tendons, which are themselves derived from connective tissue.</a:t>
            </a:r>
          </a:p>
          <a:p>
            <a:r>
              <a:rPr lang="en-US" sz="2800" dirty="0" smtClean="0"/>
              <a:t> </a:t>
            </a:r>
          </a:p>
          <a:p>
            <a:r>
              <a:rPr lang="en-US" sz="2800" dirty="0" smtClean="0">
                <a:solidFill>
                  <a:srgbClr val="FFFF00"/>
                </a:solidFill>
              </a:rPr>
              <a:t>PERICHONDRAL</a:t>
            </a:r>
            <a:r>
              <a:rPr lang="en-US" sz="2800" dirty="0" smtClean="0"/>
              <a:t>  and </a:t>
            </a:r>
            <a:r>
              <a:rPr lang="en-US" sz="2800" dirty="0" smtClean="0">
                <a:solidFill>
                  <a:srgbClr val="FFFF00"/>
                </a:solidFill>
              </a:rPr>
              <a:t>PERIOSTEAL</a:t>
            </a:r>
            <a:r>
              <a:rPr lang="en-US" sz="2800" dirty="0" smtClean="0"/>
              <a:t> </a:t>
            </a:r>
            <a:r>
              <a:rPr lang="en-US" sz="2800" dirty="0" smtClean="0">
                <a:solidFill>
                  <a:srgbClr val="FFFF00"/>
                </a:solidFill>
              </a:rPr>
              <a:t>BONE</a:t>
            </a:r>
            <a:r>
              <a:rPr lang="en-US" sz="2800" dirty="0" smtClean="0"/>
              <a:t> – formed from the deep cell layer of the fibrous layer covering cartilage or bone respectively.</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dianfigure 3.jpg"/>
          <p:cNvPicPr>
            <a:picLocks noChangeAspect="1"/>
          </p:cNvPicPr>
          <p:nvPr/>
        </p:nvPicPr>
        <p:blipFill>
          <a:blip r:embed="rId2" cstate="print"/>
          <a:stretch>
            <a:fillRect/>
          </a:stretch>
        </p:blipFill>
        <p:spPr>
          <a:xfrm>
            <a:off x="304800" y="228600"/>
            <a:ext cx="8170984" cy="4425949"/>
          </a:xfrm>
          <a:prstGeom prst="rect">
            <a:avLst/>
          </a:prstGeom>
        </p:spPr>
      </p:pic>
      <p:sp>
        <p:nvSpPr>
          <p:cNvPr id="3" name="TextBox 2"/>
          <p:cNvSpPr txBox="1"/>
          <p:nvPr/>
        </p:nvSpPr>
        <p:spPr>
          <a:xfrm>
            <a:off x="457200" y="5029200"/>
            <a:ext cx="2209800" cy="1477328"/>
          </a:xfrm>
          <a:prstGeom prst="rect">
            <a:avLst/>
          </a:prstGeom>
          <a:noFill/>
        </p:spPr>
        <p:txBody>
          <a:bodyPr wrap="square" rtlCol="0">
            <a:spAutoFit/>
          </a:bodyPr>
          <a:lstStyle/>
          <a:p>
            <a:r>
              <a:rPr lang="en-US" dirty="0" err="1" smtClean="0"/>
              <a:t>Padian</a:t>
            </a:r>
            <a:r>
              <a:rPr lang="en-US" dirty="0" smtClean="0"/>
              <a:t> et al. (2001) Primitive condition in small carnivorous dinosaurs: </a:t>
            </a:r>
            <a:r>
              <a:rPr lang="en-US" dirty="0" err="1" smtClean="0"/>
              <a:t>fibrolamellar</a:t>
            </a:r>
            <a:r>
              <a:rPr lang="en-US" dirty="0" smtClean="0"/>
              <a:t> bone</a:t>
            </a:r>
            <a:endParaRPr lang="en-US" dirty="0"/>
          </a:p>
        </p:txBody>
      </p:sp>
      <p:cxnSp>
        <p:nvCxnSpPr>
          <p:cNvPr id="5" name="Straight Arrow Connector 4"/>
          <p:cNvCxnSpPr/>
          <p:nvPr/>
        </p:nvCxnSpPr>
        <p:spPr>
          <a:xfrm rot="5400000" flipH="1" flipV="1">
            <a:off x="952500" y="4381500"/>
            <a:ext cx="9906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400" y="5029200"/>
            <a:ext cx="4038600" cy="1477328"/>
          </a:xfrm>
          <a:prstGeom prst="rect">
            <a:avLst/>
          </a:prstGeom>
          <a:noFill/>
        </p:spPr>
        <p:txBody>
          <a:bodyPr wrap="square" rtlCol="0">
            <a:spAutoFit/>
          </a:bodyPr>
          <a:lstStyle/>
          <a:p>
            <a:r>
              <a:rPr lang="en-US" dirty="0" smtClean="0"/>
              <a:t>They see evidence of </a:t>
            </a:r>
            <a:r>
              <a:rPr lang="en-US" dirty="0" err="1" smtClean="0"/>
              <a:t>fibrolamellar</a:t>
            </a:r>
            <a:r>
              <a:rPr lang="en-US" dirty="0" smtClean="0"/>
              <a:t> bone, indicative of fast bone </a:t>
            </a:r>
            <a:r>
              <a:rPr lang="en-US" dirty="0" err="1" smtClean="0"/>
              <a:t>depostion</a:t>
            </a:r>
            <a:r>
              <a:rPr lang="en-US" dirty="0" smtClean="0"/>
              <a:t>, and presumably </a:t>
            </a:r>
            <a:r>
              <a:rPr lang="en-US" dirty="0" err="1" smtClean="0"/>
              <a:t>therefor</a:t>
            </a:r>
            <a:r>
              <a:rPr lang="en-US" dirty="0" smtClean="0"/>
              <a:t> of fast overall growth rate, all the way through lineage to primitive birds.</a:t>
            </a:r>
            <a:endParaRPr lang="en-US" dirty="0"/>
          </a:p>
        </p:txBody>
      </p:sp>
      <p:cxnSp>
        <p:nvCxnSpPr>
          <p:cNvPr id="7" name="Straight Arrow Connector 6"/>
          <p:cNvCxnSpPr/>
          <p:nvPr/>
        </p:nvCxnSpPr>
        <p:spPr>
          <a:xfrm rot="5400000" flipH="1" flipV="1">
            <a:off x="6820694" y="3923506"/>
            <a:ext cx="20574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a:stretch>
            <a:fillRect/>
          </a:stretch>
        </p:blipFill>
        <p:spPr bwMode="auto">
          <a:xfrm>
            <a:off x="0" y="609600"/>
            <a:ext cx="9122237" cy="5395912"/>
          </a:xfrm>
          <a:prstGeom prst="rect">
            <a:avLst/>
          </a:prstGeom>
          <a:noFill/>
          <a:ln w="9525">
            <a:noFill/>
            <a:miter lim="800000"/>
            <a:headEnd/>
            <a:tailEnd/>
          </a:ln>
        </p:spPr>
      </p:pic>
      <p:sp>
        <p:nvSpPr>
          <p:cNvPr id="3" name="TextBox 2"/>
          <p:cNvSpPr txBox="1"/>
          <p:nvPr/>
        </p:nvSpPr>
        <p:spPr>
          <a:xfrm>
            <a:off x="6172200" y="6248400"/>
            <a:ext cx="2622577" cy="369332"/>
          </a:xfrm>
          <a:prstGeom prst="rect">
            <a:avLst/>
          </a:prstGeom>
          <a:noFill/>
        </p:spPr>
        <p:txBody>
          <a:bodyPr wrap="none" rtlCol="0">
            <a:spAutoFit/>
          </a:bodyPr>
          <a:lstStyle/>
          <a:p>
            <a:r>
              <a:rPr lang="en-US" dirty="0" smtClean="0"/>
              <a:t>From:  </a:t>
            </a:r>
            <a:r>
              <a:rPr lang="en-US" dirty="0" err="1" smtClean="0"/>
              <a:t>Padian</a:t>
            </a:r>
            <a:r>
              <a:rPr lang="en-US" dirty="0" smtClean="0"/>
              <a:t> et al.  2001.</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2"/>
          <p:cNvSpPr txBox="1">
            <a:spLocks noChangeArrowheads="1"/>
          </p:cNvSpPr>
          <p:nvPr/>
        </p:nvSpPr>
        <p:spPr bwMode="auto">
          <a:xfrm>
            <a:off x="517525" y="423863"/>
            <a:ext cx="8626475" cy="6188075"/>
          </a:xfrm>
          <a:prstGeom prst="rect">
            <a:avLst/>
          </a:prstGeom>
          <a:noFill/>
          <a:ln w="9525">
            <a:noFill/>
            <a:miter lim="800000"/>
            <a:headEnd/>
            <a:tailEnd/>
          </a:ln>
          <a:effectLst/>
        </p:spPr>
        <p:txBody>
          <a:bodyPr>
            <a:spAutoFit/>
          </a:bodyPr>
          <a:lstStyle/>
          <a:p>
            <a:r>
              <a:rPr lang="en-US" sz="4000" b="1">
                <a:cs typeface="Arial" charset="0"/>
              </a:rPr>
              <a:t>Bone Function</a:t>
            </a:r>
            <a:endParaRPr lang="en-US" sz="4000">
              <a:cs typeface="Arial" charset="0"/>
            </a:endParaRPr>
          </a:p>
          <a:p>
            <a:endParaRPr lang="en-US" sz="4000">
              <a:cs typeface="Arial" charset="0"/>
            </a:endParaRPr>
          </a:p>
          <a:p>
            <a:pPr>
              <a:buFontTx/>
              <a:buChar char="•"/>
            </a:pPr>
            <a:r>
              <a:rPr lang="en-US" sz="4000">
                <a:cs typeface="Arial" charset="0"/>
              </a:rPr>
              <a:t>Structural</a:t>
            </a:r>
          </a:p>
          <a:p>
            <a:pPr>
              <a:buFontTx/>
              <a:buChar char="•"/>
            </a:pPr>
            <a:r>
              <a:rPr lang="en-US" sz="4000">
                <a:cs typeface="Arial" charset="0"/>
              </a:rPr>
              <a:t>Red blood cell manufacture</a:t>
            </a:r>
          </a:p>
          <a:p>
            <a:pPr>
              <a:buFontTx/>
              <a:buChar char="•"/>
            </a:pPr>
            <a:r>
              <a:rPr lang="en-US" sz="4000">
                <a:cs typeface="Arial" charset="0"/>
              </a:rPr>
              <a:t>Homeopoietic tissue</a:t>
            </a:r>
          </a:p>
          <a:p>
            <a:pPr>
              <a:buFontTx/>
              <a:buChar char="•"/>
            </a:pPr>
            <a:r>
              <a:rPr lang="en-US" sz="4000">
                <a:cs typeface="Arial" charset="0"/>
              </a:rPr>
              <a:t>Red bone marrow vs. yellow bone marrow</a:t>
            </a:r>
          </a:p>
          <a:p>
            <a:pPr>
              <a:buFontTx/>
              <a:buChar char="•"/>
            </a:pPr>
            <a:r>
              <a:rPr lang="en-US" sz="4000">
                <a:cs typeface="Arial" charset="0"/>
              </a:rPr>
              <a:t>Mineral regulation</a:t>
            </a:r>
          </a:p>
          <a:p>
            <a:pPr>
              <a:buFontTx/>
              <a:buChar char="•"/>
            </a:pPr>
            <a:r>
              <a:rPr lang="en-US" sz="4000">
                <a:cs typeface="Arial" charset="0"/>
              </a:rPr>
              <a:t>Calcium levels</a:t>
            </a:r>
          </a:p>
          <a:p>
            <a:pPr>
              <a:buFontTx/>
              <a:buChar char="•"/>
            </a:pPr>
            <a:r>
              <a:rPr lang="en-US" sz="4000">
                <a:cs typeface="Arial" charset="0"/>
              </a:rPr>
              <a:t>Importance of phosphorus</a:t>
            </a:r>
            <a:r>
              <a:rPr lang="en-US" sz="400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685800"/>
            <a:ext cx="8610599" cy="4801314"/>
          </a:xfrm>
          <a:prstGeom prst="rect">
            <a:avLst/>
          </a:prstGeom>
          <a:noFill/>
        </p:spPr>
        <p:txBody>
          <a:bodyPr wrap="square" rtlCol="0">
            <a:spAutoFit/>
          </a:bodyPr>
          <a:lstStyle/>
          <a:p>
            <a:r>
              <a:rPr lang="en-US" sz="3600" dirty="0" smtClean="0"/>
              <a:t>BONE AT THE MOLECULAR LEVEL – I</a:t>
            </a:r>
          </a:p>
          <a:p>
            <a:r>
              <a:rPr lang="en-US" sz="3600" dirty="0" smtClean="0"/>
              <a:t> </a:t>
            </a:r>
          </a:p>
          <a:p>
            <a:r>
              <a:rPr lang="en-US" sz="3600" dirty="0" smtClean="0"/>
              <a:t>At the simplest level, bone may be considered a composite material consisting of fibrous protein, collagen stiffened by a dense component of crystalline phosphate salts, polysaccharides, and in many but not all cases living cells and blood vessels.</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81000"/>
            <a:ext cx="8610600" cy="6247864"/>
          </a:xfrm>
          <a:prstGeom prst="rect">
            <a:avLst/>
          </a:prstGeom>
          <a:noFill/>
        </p:spPr>
        <p:txBody>
          <a:bodyPr wrap="square" rtlCol="0">
            <a:spAutoFit/>
          </a:bodyPr>
          <a:lstStyle/>
          <a:p>
            <a:r>
              <a:rPr lang="en-US" dirty="0" smtClean="0"/>
              <a:t> </a:t>
            </a:r>
          </a:p>
          <a:p>
            <a:r>
              <a:rPr lang="en-US" sz="2800" dirty="0" smtClean="0">
                <a:solidFill>
                  <a:srgbClr val="FFFF00"/>
                </a:solidFill>
              </a:rPr>
              <a:t>REFERENCES</a:t>
            </a:r>
          </a:p>
          <a:p>
            <a:r>
              <a:rPr lang="en-US" sz="2800" dirty="0" smtClean="0"/>
              <a:t> </a:t>
            </a:r>
          </a:p>
          <a:p>
            <a:r>
              <a:rPr lang="en-US" sz="2800" dirty="0" smtClean="0"/>
              <a:t>Curry, J. D.  2002.  Bones – Structure and Mechanics.  Princeton University Press.  436 pages.</a:t>
            </a:r>
          </a:p>
          <a:p>
            <a:endParaRPr lang="en-US" sz="2800" dirty="0" smtClean="0"/>
          </a:p>
          <a:p>
            <a:r>
              <a:rPr lang="en-US" sz="2800" dirty="0" err="1" smtClean="0"/>
              <a:t>Padian</a:t>
            </a:r>
            <a:r>
              <a:rPr lang="en-US" sz="2800" dirty="0" smtClean="0"/>
              <a:t>, K., A. de </a:t>
            </a:r>
            <a:r>
              <a:rPr lang="en-US" sz="2800" dirty="0" err="1" smtClean="0"/>
              <a:t>Ricqlés</a:t>
            </a:r>
            <a:r>
              <a:rPr lang="en-US" sz="2800" dirty="0" smtClean="0"/>
              <a:t>, and J. R. Horner.  2001.  Dinosaurian growth rates and bird origins.  Nature,  412:405-408</a:t>
            </a:r>
          </a:p>
          <a:p>
            <a:r>
              <a:rPr lang="en-US" sz="2800" dirty="0" smtClean="0"/>
              <a:t> </a:t>
            </a:r>
          </a:p>
          <a:p>
            <a:r>
              <a:rPr lang="en-US" sz="2800" dirty="0" smtClean="0"/>
              <a:t> </a:t>
            </a:r>
          </a:p>
          <a:p>
            <a:r>
              <a:rPr lang="en-US" sz="2800" dirty="0" smtClean="0"/>
              <a:t>Useful images:</a:t>
            </a:r>
          </a:p>
          <a:p>
            <a:r>
              <a:rPr lang="en-US" sz="2800" dirty="0" smtClean="0"/>
              <a:t> </a:t>
            </a:r>
            <a:endParaRPr lang="en-US" sz="2800" dirty="0" smtClean="0">
              <a:solidFill>
                <a:srgbClr val="FF0000"/>
              </a:solidFill>
            </a:endParaRPr>
          </a:p>
          <a:p>
            <a:r>
              <a:rPr lang="en-US" sz="2800" dirty="0" smtClean="0">
                <a:solidFill>
                  <a:srgbClr val="FF0000"/>
                </a:solidFill>
              </a:rPr>
              <a:t>http://www.brsoc.org.uk/gallery/index.htm</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686800" cy="6278642"/>
          </a:xfrm>
          <a:prstGeom prst="rect">
            <a:avLst/>
          </a:prstGeom>
          <a:noFill/>
        </p:spPr>
        <p:txBody>
          <a:bodyPr wrap="square" rtlCol="0">
            <a:spAutoFit/>
          </a:bodyPr>
          <a:lstStyle/>
          <a:p>
            <a:r>
              <a:rPr lang="en-US" sz="3200" dirty="0" smtClean="0"/>
              <a:t>BONE AT THE MOLECULAR LEVEL – II</a:t>
            </a:r>
          </a:p>
          <a:p>
            <a:r>
              <a:rPr lang="en-US" sz="3200" dirty="0" smtClean="0"/>
              <a:t> </a:t>
            </a:r>
          </a:p>
          <a:p>
            <a:r>
              <a:rPr lang="en-US" sz="3200" dirty="0" smtClean="0"/>
              <a:t>Most texts refer to the collagen protein as “matrix”.  Collagen is a structural protein is most if not all metazoan animals, but only in vertebrates does it undergo a complete transformation into mineralized skeletal material.</a:t>
            </a:r>
          </a:p>
          <a:p>
            <a:r>
              <a:rPr lang="en-US" sz="3200" dirty="0" smtClean="0"/>
              <a:t> </a:t>
            </a:r>
          </a:p>
          <a:p>
            <a:r>
              <a:rPr lang="en-US" sz="3200" dirty="0" smtClean="0"/>
              <a:t>The crystalline material of bone is the apatite salt HYDROXYAPATITE:</a:t>
            </a:r>
          </a:p>
          <a:p>
            <a:endParaRPr lang="en-US" sz="3200" dirty="0" smtClean="0"/>
          </a:p>
          <a:p>
            <a:r>
              <a:rPr lang="en-US" sz="3200" dirty="0" smtClean="0"/>
              <a:t>Ca</a:t>
            </a:r>
            <a:r>
              <a:rPr lang="en-US" sz="3200" baseline="-25000" dirty="0" smtClean="0"/>
              <a:t>10</a:t>
            </a:r>
            <a:r>
              <a:rPr lang="en-US" sz="3200" dirty="0" smtClean="0"/>
              <a:t>(PO</a:t>
            </a:r>
            <a:r>
              <a:rPr lang="en-US" sz="3200" baseline="-25000" dirty="0" smtClean="0"/>
              <a:t>4</a:t>
            </a:r>
            <a:r>
              <a:rPr lang="en-US" sz="3200" dirty="0" smtClean="0"/>
              <a:t>)</a:t>
            </a:r>
            <a:r>
              <a:rPr lang="en-US" sz="3200" baseline="-25000" dirty="0" smtClean="0"/>
              <a:t>6</a:t>
            </a:r>
            <a:r>
              <a:rPr lang="en-US" sz="3200" dirty="0" smtClean="0"/>
              <a:t>(OH)</a:t>
            </a:r>
            <a:r>
              <a:rPr lang="en-US" sz="3200" baseline="-25000" dirty="0" smtClean="0"/>
              <a:t>2</a:t>
            </a:r>
            <a:endParaRPr lang="en-US" sz="3200"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533400"/>
            <a:ext cx="4876799" cy="5355312"/>
          </a:xfrm>
          <a:prstGeom prst="rect">
            <a:avLst/>
          </a:prstGeom>
          <a:noFill/>
        </p:spPr>
        <p:txBody>
          <a:bodyPr wrap="square" rtlCol="0">
            <a:spAutoFit/>
          </a:bodyPr>
          <a:lstStyle/>
          <a:p>
            <a:r>
              <a:rPr lang="en-US" sz="2800" dirty="0" smtClean="0"/>
              <a:t>BONE AT THE MOLECULAR LEVEL – III</a:t>
            </a:r>
          </a:p>
          <a:p>
            <a:r>
              <a:rPr lang="en-US" sz="2800" dirty="0" smtClean="0"/>
              <a:t> </a:t>
            </a:r>
          </a:p>
          <a:p>
            <a:r>
              <a:rPr lang="en-US" sz="2400" dirty="0" smtClean="0"/>
              <a:t>Collagen organization:  The collagen of skin, tendon, dentin, and bone are “Type I” Collagen or </a:t>
            </a:r>
            <a:r>
              <a:rPr lang="en-US" sz="2400" i="1" dirty="0" err="1" smtClean="0"/>
              <a:t>Tropocollagen</a:t>
            </a:r>
            <a:r>
              <a:rPr lang="en-US" sz="2400" dirty="0" smtClean="0"/>
              <a:t>.</a:t>
            </a:r>
          </a:p>
          <a:p>
            <a:r>
              <a:rPr lang="en-US" sz="2400" dirty="0" smtClean="0"/>
              <a:t> </a:t>
            </a:r>
          </a:p>
          <a:p>
            <a:r>
              <a:rPr lang="en-US" sz="2400" dirty="0" smtClean="0"/>
              <a:t>These long chain molecules line up in (single) files, and bond to parallel files adjacent to them.  </a:t>
            </a:r>
          </a:p>
          <a:p>
            <a:r>
              <a:rPr lang="en-US" sz="2400" dirty="0" smtClean="0"/>
              <a:t> </a:t>
            </a:r>
          </a:p>
          <a:p>
            <a:r>
              <a:rPr lang="en-US" sz="2400" dirty="0" smtClean="0"/>
              <a:t>Between each collagen molecule in series is a gap.</a:t>
            </a:r>
          </a:p>
          <a:p>
            <a:endParaRPr lang="en-US" dirty="0"/>
          </a:p>
        </p:txBody>
      </p:sp>
      <p:pic>
        <p:nvPicPr>
          <p:cNvPr id="3" name="Picture 2" descr="Tropocollagen.jpg"/>
          <p:cNvPicPr>
            <a:picLocks noChangeAspect="1"/>
          </p:cNvPicPr>
          <p:nvPr/>
        </p:nvPicPr>
        <p:blipFill>
          <a:blip r:embed="rId2" cstate="print"/>
          <a:stretch>
            <a:fillRect/>
          </a:stretch>
        </p:blipFill>
        <p:spPr>
          <a:xfrm>
            <a:off x="5181600" y="1676400"/>
            <a:ext cx="3448050" cy="321025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opocollagenDigrammatic.jpg"/>
          <p:cNvPicPr>
            <a:picLocks noChangeAspect="1"/>
          </p:cNvPicPr>
          <p:nvPr/>
        </p:nvPicPr>
        <p:blipFill>
          <a:blip r:embed="rId2" cstate="print"/>
          <a:stretch>
            <a:fillRect/>
          </a:stretch>
        </p:blipFill>
        <p:spPr>
          <a:xfrm>
            <a:off x="8930" y="0"/>
            <a:ext cx="9135070" cy="5029200"/>
          </a:xfrm>
          <a:prstGeom prst="rect">
            <a:avLst/>
          </a:prstGeom>
        </p:spPr>
      </p:pic>
      <p:sp>
        <p:nvSpPr>
          <p:cNvPr id="3" name="TextBox 2"/>
          <p:cNvSpPr txBox="1"/>
          <p:nvPr/>
        </p:nvSpPr>
        <p:spPr>
          <a:xfrm>
            <a:off x="152400" y="5181600"/>
            <a:ext cx="8915400" cy="1477328"/>
          </a:xfrm>
          <a:prstGeom prst="rect">
            <a:avLst/>
          </a:prstGeom>
          <a:noFill/>
        </p:spPr>
        <p:txBody>
          <a:bodyPr wrap="square" rtlCol="0">
            <a:spAutoFit/>
          </a:bodyPr>
          <a:lstStyle/>
          <a:p>
            <a:r>
              <a:rPr lang="en-US" dirty="0" smtClean="0"/>
              <a:t>It is within these gaps that it is suggested that </a:t>
            </a:r>
            <a:r>
              <a:rPr lang="en-US" dirty="0" err="1" smtClean="0"/>
              <a:t>hydroxyapatite</a:t>
            </a:r>
            <a:r>
              <a:rPr lang="en-US" dirty="0" smtClean="0"/>
              <a:t> crystals reside.  However, notably, </a:t>
            </a:r>
            <a:r>
              <a:rPr lang="en-US" dirty="0" err="1" smtClean="0"/>
              <a:t>Currey</a:t>
            </a:r>
            <a:r>
              <a:rPr lang="en-US" dirty="0" smtClean="0"/>
              <a:t> (2002) suggests this may not be correct – that there is not enough space in those gaps for the large </a:t>
            </a:r>
            <a:r>
              <a:rPr lang="en-US" dirty="0" err="1" smtClean="0"/>
              <a:t>hydroxyapatite</a:t>
            </a:r>
            <a:r>
              <a:rPr lang="en-US" dirty="0" smtClean="0"/>
              <a:t> crystals.  </a:t>
            </a:r>
            <a:r>
              <a:rPr lang="en-US" dirty="0" err="1" smtClean="0"/>
              <a:t>Chinsamy-Turan</a:t>
            </a:r>
            <a:r>
              <a:rPr lang="en-US" dirty="0" smtClean="0"/>
              <a:t> accepts that the crystals line up parallel to the </a:t>
            </a:r>
            <a:r>
              <a:rPr lang="en-US" dirty="0" err="1" smtClean="0"/>
              <a:t>tropocollagen</a:t>
            </a:r>
            <a:r>
              <a:rPr lang="en-US" dirty="0" smtClean="0"/>
              <a:t> fibers.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457200"/>
            <a:ext cx="4191000" cy="5601533"/>
          </a:xfrm>
          <a:prstGeom prst="rect">
            <a:avLst/>
          </a:prstGeom>
          <a:noFill/>
        </p:spPr>
        <p:txBody>
          <a:bodyPr wrap="square" rtlCol="0">
            <a:spAutoFit/>
          </a:bodyPr>
          <a:lstStyle/>
          <a:p>
            <a:r>
              <a:rPr lang="en-US" sz="2800" dirty="0" smtClean="0"/>
              <a:t>TYPES OF BONE CELLS – I</a:t>
            </a:r>
          </a:p>
          <a:p>
            <a:r>
              <a:rPr lang="en-US" sz="2400" dirty="0" smtClean="0"/>
              <a:t> </a:t>
            </a:r>
          </a:p>
          <a:p>
            <a:r>
              <a:rPr lang="en-US" sz="2400" b="1" i="1" dirty="0" smtClean="0">
                <a:solidFill>
                  <a:srgbClr val="FFFF00"/>
                </a:solidFill>
              </a:rPr>
              <a:t>BONE-LINING CELLS</a:t>
            </a:r>
            <a:r>
              <a:rPr lang="en-US" sz="2400" dirty="0" smtClean="0">
                <a:solidFill>
                  <a:srgbClr val="FFFF00"/>
                </a:solidFill>
              </a:rPr>
              <a:t> </a:t>
            </a:r>
            <a:r>
              <a:rPr lang="en-US" sz="2400" dirty="0" smtClean="0"/>
              <a:t>– cover all surfaces of bones, inside and out, forming a thin continuous sheet that controls the movement of ions between body and bone </a:t>
            </a:r>
          </a:p>
          <a:p>
            <a:endParaRPr lang="en-US" sz="2400" dirty="0" smtClean="0"/>
          </a:p>
          <a:p>
            <a:pPr>
              <a:buFont typeface="Arial" pitchFamily="34" charset="0"/>
              <a:buChar char="•"/>
            </a:pPr>
            <a:r>
              <a:rPr lang="en-US" sz="2400" i="1" dirty="0" smtClean="0"/>
              <a:t>PERIOSTIUM</a:t>
            </a:r>
            <a:r>
              <a:rPr lang="en-US" sz="2400" dirty="0" smtClean="0"/>
              <a:t> – the layer of cells on the outside of a bone.</a:t>
            </a:r>
          </a:p>
          <a:p>
            <a:pPr>
              <a:buFont typeface="Arial" pitchFamily="34" charset="0"/>
              <a:buChar char="•"/>
            </a:pPr>
            <a:endParaRPr lang="en-US" sz="2400" dirty="0" smtClean="0"/>
          </a:p>
          <a:p>
            <a:pPr>
              <a:buFont typeface="Arial" pitchFamily="34" charset="0"/>
              <a:buChar char="•"/>
            </a:pPr>
            <a:r>
              <a:rPr lang="en-US" sz="2400" i="1" dirty="0" smtClean="0"/>
              <a:t>ENDOSTIUM</a:t>
            </a:r>
            <a:r>
              <a:rPr lang="en-US" sz="2400" dirty="0" smtClean="0"/>
              <a:t> – the layer of cells on the inside of a bone.</a:t>
            </a:r>
          </a:p>
          <a:p>
            <a:endParaRPr lang="en-US" dirty="0"/>
          </a:p>
        </p:txBody>
      </p:sp>
      <p:pic>
        <p:nvPicPr>
          <p:cNvPr id="3" name="Picture 2" descr="PeriosteumEndosteum.jpg"/>
          <p:cNvPicPr>
            <a:picLocks noChangeAspect="1"/>
          </p:cNvPicPr>
          <p:nvPr/>
        </p:nvPicPr>
        <p:blipFill>
          <a:blip r:embed="rId2" cstate="print"/>
          <a:stretch>
            <a:fillRect/>
          </a:stretch>
        </p:blipFill>
        <p:spPr>
          <a:xfrm>
            <a:off x="4080208" y="1066800"/>
            <a:ext cx="5063792" cy="507796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2954655"/>
          </a:xfrm>
          <a:prstGeom prst="rect">
            <a:avLst/>
          </a:prstGeom>
          <a:noFill/>
        </p:spPr>
        <p:txBody>
          <a:bodyPr wrap="square" rtlCol="0">
            <a:spAutoFit/>
          </a:bodyPr>
          <a:lstStyle/>
          <a:p>
            <a:r>
              <a:rPr lang="en-US" sz="2800" dirty="0" smtClean="0"/>
              <a:t>TYPES OF BONE CELLS – II</a:t>
            </a:r>
          </a:p>
          <a:p>
            <a:r>
              <a:rPr lang="en-US" sz="2800" dirty="0" smtClean="0"/>
              <a:t> </a:t>
            </a:r>
          </a:p>
          <a:p>
            <a:r>
              <a:rPr lang="en-US" sz="2800" b="1" i="1" dirty="0" smtClean="0">
                <a:solidFill>
                  <a:srgbClr val="FFFF00"/>
                </a:solidFill>
              </a:rPr>
              <a:t>OSTEOBLASTS</a:t>
            </a:r>
            <a:r>
              <a:rPr lang="en-US" sz="2800" dirty="0" smtClean="0"/>
              <a:t> – derived from the bone-lining cells.  Responsible for the actual formation of bone.</a:t>
            </a:r>
          </a:p>
          <a:p>
            <a:pPr lvl="0">
              <a:buFont typeface="Arial" pitchFamily="34" charset="0"/>
              <a:buChar char="•"/>
            </a:pPr>
            <a:r>
              <a:rPr lang="en-US" sz="2800" dirty="0" smtClean="0"/>
              <a:t>Lay down the collagen matrix.</a:t>
            </a:r>
          </a:p>
          <a:p>
            <a:pPr lvl="0">
              <a:buFont typeface="Arial" pitchFamily="34" charset="0"/>
              <a:buChar char="•"/>
            </a:pPr>
            <a:r>
              <a:rPr lang="en-US" sz="2800" dirty="0" smtClean="0"/>
              <a:t>Probably also have a role in its mineralization.</a:t>
            </a:r>
          </a:p>
          <a:p>
            <a:endParaRPr lang="en-US" dirty="0"/>
          </a:p>
        </p:txBody>
      </p:sp>
      <p:pic>
        <p:nvPicPr>
          <p:cNvPr id="3" name="Picture 2" descr="Osteoblast1.JPG"/>
          <p:cNvPicPr>
            <a:picLocks noChangeAspect="1"/>
          </p:cNvPicPr>
          <p:nvPr/>
        </p:nvPicPr>
        <p:blipFill>
          <a:blip r:embed="rId2" cstate="print"/>
          <a:stretch>
            <a:fillRect/>
          </a:stretch>
        </p:blipFill>
        <p:spPr>
          <a:xfrm>
            <a:off x="914400" y="3048000"/>
            <a:ext cx="7543800" cy="56578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174</TotalTime>
  <Words>572</Words>
  <Application>Microsoft Office PowerPoint</Application>
  <PresentationFormat>On-screen Show (4:3)</PresentationFormat>
  <Paragraphs>251</Paragraphs>
  <Slides>40</Slides>
  <Notes>5</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INTRODUCTION TO BASIC BIOLOGY OF BONE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Rega</dc:creator>
  <cp:lastModifiedBy>Rega</cp:lastModifiedBy>
  <cp:revision>27</cp:revision>
  <dcterms:created xsi:type="dcterms:W3CDTF">2011-01-19T21:11:43Z</dcterms:created>
  <dcterms:modified xsi:type="dcterms:W3CDTF">2011-03-16T03:08:14Z</dcterms:modified>
</cp:coreProperties>
</file>