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9" r:id="rId4"/>
    <p:sldId id="258" r:id="rId5"/>
    <p:sldId id="268" r:id="rId6"/>
    <p:sldId id="261" r:id="rId7"/>
    <p:sldId id="262" r:id="rId8"/>
    <p:sldId id="263" r:id="rId9"/>
    <p:sldId id="264" r:id="rId10"/>
    <p:sldId id="267" r:id="rId11"/>
    <p:sldId id="265"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0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9" d="100"/>
          <a:sy n="69" d="100"/>
        </p:scale>
        <p:origin x="-14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6307E-BC53-40A8-98AF-7C4F28CC1944}" type="datetimeFigureOut">
              <a:rPr lang="en-US" smtClean="0"/>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3AE07-6DE0-405F-B250-87F1C5CFDE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53AE07-6DE0-405F-B250-87F1C5CFDE0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C9A74-94A1-4ACB-8EE6-601CE376551C}" type="datetime1">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2086-4BE1-4354-9C97-49242A32249F}" type="datetime1">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16D48-E26F-4660-B532-DE9F96E70FB0}" type="datetime1">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542D2-553C-4A96-83F3-BB049E0B2073}" type="datetime1">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9180D-EDFA-4C02-8059-B6A652CB8C91}" type="datetime1">
              <a:rPr lang="en-US" smtClean="0"/>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0A405-786A-4B21-8D78-D4322A4304C0}" type="datetime1">
              <a:rPr lang="en-US" smtClean="0"/>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56A01-0A8B-4EEB-BD04-0786326F9ED0}" type="datetime1">
              <a:rPr lang="en-US" smtClean="0"/>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B3F67-9A19-4FF1-8B07-CFC8A754A6B0}" type="datetime1">
              <a:rPr lang="en-US" smtClean="0"/>
              <a:t>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AA177-F57F-496C-9B10-41C5FBD7691B}" type="datetime1">
              <a:rPr lang="en-US" smtClean="0"/>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939B0-13D6-4780-87A7-5921406B44F0}" type="datetime1">
              <a:rPr lang="en-US" smtClean="0"/>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2074E-BC11-423E-8126-992B0D29E6DA}" type="datetime1">
              <a:rPr lang="en-US" smtClean="0"/>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46F06-5335-453F-8B03-754410264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97D85-A419-49AD-A145-4A42C66D7C5D}" type="datetime1">
              <a:rPr lang="en-US" smtClean="0"/>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46F06-5335-453F-8B03-754410264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solidFill>
                  <a:srgbClr val="FF3399"/>
                </a:solidFill>
                <a:latin typeface="Aharoni" pitchFamily="2" charset="-79"/>
                <a:cs typeface="Aharoni" pitchFamily="2" charset="-79"/>
              </a:rPr>
              <a:t>Unraveling Dinosaur Bones</a:t>
            </a:r>
            <a:endParaRPr lang="en-US" dirty="0">
              <a:solidFill>
                <a:srgbClr val="FF3399"/>
              </a:solidFill>
              <a:latin typeface="Aharoni" pitchFamily="2" charset="-79"/>
              <a:cs typeface="Aharoni" pitchFamily="2" charset="-79"/>
            </a:endParaRPr>
          </a:p>
        </p:txBody>
      </p:sp>
      <p:pic>
        <p:nvPicPr>
          <p:cNvPr id="6" name="Picture 5" descr="tsnk29j2.gif"/>
          <p:cNvPicPr>
            <a:picLocks noChangeAspect="1"/>
          </p:cNvPicPr>
          <p:nvPr/>
        </p:nvPicPr>
        <p:blipFill>
          <a:blip r:embed="rId2" cstate="print"/>
          <a:stretch>
            <a:fillRect/>
          </a:stretch>
        </p:blipFill>
        <p:spPr>
          <a:xfrm>
            <a:off x="1981200" y="2514600"/>
            <a:ext cx="5116620" cy="3790950"/>
          </a:xfrm>
          <a:prstGeom prst="rect">
            <a:avLst/>
          </a:prstGeom>
        </p:spPr>
      </p:pic>
      <p:sp>
        <p:nvSpPr>
          <p:cNvPr id="4" name="Slide Number Placeholder 3"/>
          <p:cNvSpPr>
            <a:spLocks noGrp="1"/>
          </p:cNvSpPr>
          <p:nvPr>
            <p:ph type="sldNum" sz="quarter" idx="12"/>
          </p:nvPr>
        </p:nvSpPr>
        <p:spPr/>
        <p:txBody>
          <a:bodyPr/>
          <a:lstStyle/>
          <a:p>
            <a:fld id="{86246F06-5335-453F-8B03-754410264EE4}"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Conditions for Fossilization</a:t>
            </a:r>
            <a:endParaRPr lang="en-US" dirty="0"/>
          </a:p>
        </p:txBody>
      </p:sp>
      <p:pic>
        <p:nvPicPr>
          <p:cNvPr id="5" name="Content Placeholder 4" descr="image002.jpg"/>
          <p:cNvPicPr>
            <a:picLocks noGrp="1" noChangeAspect="1"/>
          </p:cNvPicPr>
          <p:nvPr>
            <p:ph idx="1"/>
          </p:nvPr>
        </p:nvPicPr>
        <p:blipFill>
          <a:blip r:embed="rId2" cstate="print"/>
          <a:stretch>
            <a:fillRect/>
          </a:stretch>
        </p:blipFill>
        <p:spPr>
          <a:xfrm>
            <a:off x="1219200" y="1905000"/>
            <a:ext cx="6848475" cy="3961373"/>
          </a:xfrm>
        </p:spPr>
      </p:pic>
      <p:sp>
        <p:nvSpPr>
          <p:cNvPr id="4" name="Slide Number Placeholder 3"/>
          <p:cNvSpPr>
            <a:spLocks noGrp="1"/>
          </p:cNvSpPr>
          <p:nvPr>
            <p:ph type="sldNum" sz="quarter" idx="12"/>
          </p:nvPr>
        </p:nvSpPr>
        <p:spPr/>
        <p:txBody>
          <a:bodyPr/>
          <a:lstStyle/>
          <a:p>
            <a:fld id="{86246F06-5335-453F-8B03-754410264EE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Death and Fossilization</a:t>
            </a:r>
            <a:endParaRPr lang="en-US" dirty="0"/>
          </a:p>
        </p:txBody>
      </p:sp>
      <p:sp>
        <p:nvSpPr>
          <p:cNvPr id="3" name="Content Placeholder 2"/>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dirty="0" smtClean="0"/>
              <a:t>How a dinosaur dies is very important.</a:t>
            </a:r>
          </a:p>
          <a:p>
            <a:r>
              <a:rPr lang="en-US" dirty="0" smtClean="0"/>
              <a:t>Predation is seen in the fossil record by dismemberment, and dissociation of the skeleton and  also by tooth marks and puncture wounds left on the bone.</a:t>
            </a:r>
            <a:endParaRPr lang="en-US" dirty="0"/>
          </a:p>
        </p:txBody>
      </p:sp>
      <p:pic>
        <p:nvPicPr>
          <p:cNvPr id="5" name="Content Placeholder 4" descr="argentina-dinosaurs-attacking_8893_600x450.jpg"/>
          <p:cNvPicPr>
            <a:picLocks noGrp="1" noChangeAspect="1"/>
          </p:cNvPicPr>
          <p:nvPr>
            <p:ph sz="half" idx="2"/>
          </p:nvPr>
        </p:nvPicPr>
        <p:blipFill>
          <a:blip r:embed="rId2" cstate="print"/>
          <a:stretch>
            <a:fillRect/>
          </a:stretch>
        </p:blipFill>
        <p:spPr>
          <a:xfrm>
            <a:off x="4648200" y="2057400"/>
            <a:ext cx="4427008" cy="3320256"/>
          </a:xfrm>
        </p:spPr>
      </p:pic>
      <p:sp>
        <p:nvSpPr>
          <p:cNvPr id="6" name="Slide Number Placeholder 5"/>
          <p:cNvSpPr>
            <a:spLocks noGrp="1"/>
          </p:cNvSpPr>
          <p:nvPr>
            <p:ph type="sldNum" sz="quarter" idx="12"/>
          </p:nvPr>
        </p:nvSpPr>
        <p:spPr/>
        <p:txBody>
          <a:bodyPr/>
          <a:lstStyle/>
          <a:p>
            <a:fld id="{86246F06-5335-453F-8B03-754410264EE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After Burial</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environment the bone is buried in is an important factor in the process of fossilization.</a:t>
            </a:r>
          </a:p>
        </p:txBody>
      </p:sp>
      <p:sp>
        <p:nvSpPr>
          <p:cNvPr id="4" name="Slide Number Placeholder 3"/>
          <p:cNvSpPr>
            <a:spLocks noGrp="1"/>
          </p:cNvSpPr>
          <p:nvPr>
            <p:ph type="sldNum" sz="quarter" idx="12"/>
          </p:nvPr>
        </p:nvSpPr>
        <p:spPr/>
        <p:txBody>
          <a:bodyPr/>
          <a:lstStyle/>
          <a:p>
            <a:fld id="{86246F06-5335-453F-8B03-754410264EE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Diagenesis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Process of mineralization of bone.</a:t>
            </a:r>
          </a:p>
          <a:p>
            <a:r>
              <a:rPr lang="en-US" dirty="0" smtClean="0"/>
              <a:t>Both intrinsic and extrinsic factors </a:t>
            </a:r>
            <a:r>
              <a:rPr lang="en-US" dirty="0" smtClean="0"/>
              <a:t>affect </a:t>
            </a:r>
            <a:r>
              <a:rPr lang="en-US" dirty="0" smtClean="0"/>
              <a:t>diagenesis.</a:t>
            </a:r>
          </a:p>
          <a:p>
            <a:r>
              <a:rPr lang="en-US" dirty="0" smtClean="0"/>
              <a:t>Intrinsic: size, porosity, chemical and molecular structure of specimen.</a:t>
            </a:r>
          </a:p>
          <a:p>
            <a:r>
              <a:rPr lang="en-US" dirty="0" smtClean="0"/>
              <a:t>Extrinsic: sediment pH, water and temperature regimes, and bacterial action of environment.</a:t>
            </a:r>
          </a:p>
          <a:p>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Changes in Bone Composition during Fossilization</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During the process of fossilization bones can suffer compression, distortion, and fragmentation.</a:t>
            </a:r>
          </a:p>
          <a:p>
            <a:r>
              <a:rPr lang="en-US" dirty="0" smtClean="0"/>
              <a:t>Other bones are not as altered and retain overall anatomy, bone structure, muscle scars, and pathologies.</a:t>
            </a:r>
          </a:p>
        </p:txBody>
      </p:sp>
      <p:sp>
        <p:nvSpPr>
          <p:cNvPr id="4" name="Slide Number Placeholder 3"/>
          <p:cNvSpPr>
            <a:spLocks noGrp="1"/>
          </p:cNvSpPr>
          <p:nvPr>
            <p:ph type="sldNum" sz="quarter" idx="12"/>
          </p:nvPr>
        </p:nvSpPr>
        <p:spPr/>
        <p:txBody>
          <a:bodyPr/>
          <a:lstStyle/>
          <a:p>
            <a:fld id="{86246F06-5335-453F-8B03-754410264EE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Changes in Bone</a:t>
            </a:r>
            <a:endParaRPr lang="en-US" dirty="0"/>
          </a:p>
        </p:txBody>
      </p:sp>
      <p:sp>
        <p:nvSpPr>
          <p:cNvPr id="3" name="Content Placeholder 2"/>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dirty="0" smtClean="0"/>
              <a:t>Mechanical and physical properties of bone affect taphonomic processes.</a:t>
            </a:r>
          </a:p>
          <a:p>
            <a:r>
              <a:rPr lang="en-US" dirty="0" smtClean="0"/>
              <a:t>Bone fractures are influenced by the amount and distribution of osteons and collagen fibers.</a:t>
            </a:r>
            <a:endParaRPr lang="en-US" dirty="0"/>
          </a:p>
        </p:txBody>
      </p:sp>
      <p:pic>
        <p:nvPicPr>
          <p:cNvPr id="5" name="Content Placeholder 4" descr="broken bone.jpg"/>
          <p:cNvPicPr>
            <a:picLocks noGrp="1" noChangeAspect="1"/>
          </p:cNvPicPr>
          <p:nvPr>
            <p:ph sz="half" idx="2"/>
          </p:nvPr>
        </p:nvPicPr>
        <p:blipFill>
          <a:blip r:embed="rId2" cstate="print"/>
          <a:stretch>
            <a:fillRect/>
          </a:stretch>
        </p:blipFill>
        <p:spPr>
          <a:xfrm>
            <a:off x="4762500" y="2434431"/>
            <a:ext cx="3810000" cy="2857500"/>
          </a:xfrm>
        </p:spPr>
      </p:pic>
      <p:sp>
        <p:nvSpPr>
          <p:cNvPr id="6" name="Slide Number Placeholder 5"/>
          <p:cNvSpPr>
            <a:spLocks noGrp="1"/>
          </p:cNvSpPr>
          <p:nvPr>
            <p:ph type="sldNum" sz="quarter" idx="12"/>
          </p:nvPr>
        </p:nvSpPr>
        <p:spPr/>
        <p:txBody>
          <a:bodyPr/>
          <a:lstStyle/>
          <a:p>
            <a:fld id="{86246F06-5335-453F-8B03-754410264EE4}"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Internal changes of Bone</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Most of the organic materials of bone decompose soon after burial.</a:t>
            </a:r>
          </a:p>
          <a:p>
            <a:r>
              <a:rPr lang="en-US" dirty="0" smtClean="0"/>
              <a:t>The inorganic fraction, hydroxyapatite, is preserved with only slight modification.</a:t>
            </a:r>
          </a:p>
          <a:p>
            <a:r>
              <a:rPr lang="en-US" dirty="0" smtClean="0"/>
              <a:t>The hydroxyl group is usually replaced with a fluorine.</a:t>
            </a:r>
          </a:p>
          <a:p>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Modern analogues help us to understand ancient bones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use of modern animals helps shed light into taphonomic history.</a:t>
            </a:r>
          </a:p>
          <a:p>
            <a:r>
              <a:rPr lang="en-US" dirty="0" err="1" smtClean="0"/>
              <a:t>Behrensmeyer</a:t>
            </a:r>
            <a:r>
              <a:rPr lang="en-US" dirty="0" smtClean="0"/>
              <a:t> study of microscopic and macroscopic changes during the early stages of taphonomic history.</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Important Findings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Space that was filled with organic materials is usually secondarily filled after decomposition of the organic materials.</a:t>
            </a:r>
          </a:p>
          <a:p>
            <a:r>
              <a:rPr lang="en-US" dirty="0" smtClean="0"/>
              <a:t>Hypothesized that areas are filled by apatite biogenic seed crystals.</a:t>
            </a:r>
          </a:p>
        </p:txBody>
      </p:sp>
      <p:sp>
        <p:nvSpPr>
          <p:cNvPr id="4" name="Slide Number Placeholder 3"/>
          <p:cNvSpPr>
            <a:spLocks noGrp="1"/>
          </p:cNvSpPr>
          <p:nvPr>
            <p:ph type="sldNum" sz="quarter" idx="12"/>
          </p:nvPr>
        </p:nvSpPr>
        <p:spPr/>
        <p:txBody>
          <a:bodyPr/>
          <a:lstStyle/>
          <a:p>
            <a:fld id="{86246F06-5335-453F-8B03-754410264EE4}"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Diagenic Changes</a:t>
            </a:r>
            <a:endParaRPr lang="en-US" dirty="0"/>
          </a:p>
        </p:txBody>
      </p:sp>
      <p:pic>
        <p:nvPicPr>
          <p:cNvPr id="4" name="Content Placeholder 3" descr="crystal%20001.jpg"/>
          <p:cNvPicPr>
            <a:picLocks noGrp="1" noChangeAspect="1"/>
          </p:cNvPicPr>
          <p:nvPr>
            <p:ph idx="1"/>
          </p:nvPr>
        </p:nvPicPr>
        <p:blipFill>
          <a:blip r:embed="rId2" cstate="print"/>
          <a:srcRect l="33792" t="43774" r="12952" b="30972"/>
          <a:stretch>
            <a:fillRect/>
          </a:stretch>
        </p:blipFill>
        <p:spPr>
          <a:xfrm rot="10800000">
            <a:off x="685800" y="1524000"/>
            <a:ext cx="7777480" cy="5072270"/>
          </a:xfrm>
        </p:spPr>
      </p:pic>
      <p:sp>
        <p:nvSpPr>
          <p:cNvPr id="5" name="Slide Number Placeholder 4"/>
          <p:cNvSpPr>
            <a:spLocks noGrp="1"/>
          </p:cNvSpPr>
          <p:nvPr>
            <p:ph type="sldNum" sz="quarter" idx="12"/>
          </p:nvPr>
        </p:nvSpPr>
        <p:spPr/>
        <p:txBody>
          <a:bodyPr/>
          <a:lstStyle/>
          <a:p>
            <a:fld id="{86246F06-5335-453F-8B03-754410264EE4}"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solidFill>
                  <a:srgbClr val="FF3399"/>
                </a:solidFill>
              </a:rPr>
              <a:t>Overview of Topics </a:t>
            </a:r>
            <a:endParaRPr lang="en-US" dirty="0">
              <a:solidFill>
                <a:srgbClr val="FF3399"/>
              </a:solidFill>
            </a:endParaRPr>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solidFill>
                  <a:srgbClr val="FF3399"/>
                </a:solidFill>
              </a:rPr>
              <a:t>Upon Death of Dinosaur</a:t>
            </a:r>
          </a:p>
          <a:p>
            <a:r>
              <a:rPr lang="en-US" dirty="0" smtClean="0">
                <a:solidFill>
                  <a:srgbClr val="FF3399"/>
                </a:solidFill>
              </a:rPr>
              <a:t>Changes in Bone Composition during Fossilization: Garland’s Categories</a:t>
            </a:r>
          </a:p>
          <a:p>
            <a:r>
              <a:rPr lang="en-US" dirty="0" smtClean="0">
                <a:solidFill>
                  <a:srgbClr val="FF3399"/>
                </a:solidFill>
              </a:rPr>
              <a:t>Organic Matter in Dinosaur Bones</a:t>
            </a:r>
          </a:p>
          <a:p>
            <a:r>
              <a:rPr lang="en-US" dirty="0" smtClean="0">
                <a:solidFill>
                  <a:srgbClr val="FF3399"/>
                </a:solidFill>
              </a:rPr>
              <a:t>Soft Tissue Preservation in Dinosaurs</a:t>
            </a:r>
          </a:p>
          <a:p>
            <a:pPr>
              <a:buNone/>
            </a:pPr>
            <a:endParaRPr lang="en-US" dirty="0" smtClean="0">
              <a:solidFill>
                <a:srgbClr val="FF3399"/>
              </a:solidFill>
            </a:endParaRPr>
          </a:p>
          <a:p>
            <a:pPr>
              <a:buNone/>
            </a:pPr>
            <a:endParaRPr lang="en-US" dirty="0">
              <a:solidFill>
                <a:srgbClr val="FF3399"/>
              </a:solidFill>
            </a:endParaRPr>
          </a:p>
        </p:txBody>
      </p:sp>
      <p:sp>
        <p:nvSpPr>
          <p:cNvPr id="4" name="Slide Number Placeholder 3"/>
          <p:cNvSpPr>
            <a:spLocks noGrp="1"/>
          </p:cNvSpPr>
          <p:nvPr>
            <p:ph type="sldNum" sz="quarter" idx="12"/>
          </p:nvPr>
        </p:nvSpPr>
        <p:spPr/>
        <p:txBody>
          <a:bodyPr/>
          <a:lstStyle/>
          <a:p>
            <a:fld id="{86246F06-5335-453F-8B03-754410264EE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Changes to Bones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Significant changes occur during fossilization.</a:t>
            </a:r>
          </a:p>
          <a:p>
            <a:r>
              <a:rPr lang="en-US" dirty="0" err="1" smtClean="0"/>
              <a:t>Martill</a:t>
            </a:r>
            <a:r>
              <a:rPr lang="en-US" dirty="0" smtClean="0"/>
              <a:t>: looks at within bone tissue, within pore space, and within the sediment around the bone.</a:t>
            </a:r>
          </a:p>
          <a:p>
            <a:r>
              <a:rPr lang="en-US" dirty="0" smtClean="0"/>
              <a:t>Garland: looks at normal bone, destructive bone, inclusions and infiltrations. </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Normal Bone vs. Destructive Changes in Bone</a:t>
            </a:r>
            <a:endParaRPr lang="en-US" dirty="0"/>
          </a:p>
        </p:txBody>
      </p:sp>
      <p:sp>
        <p:nvSpPr>
          <p:cNvPr id="3" name="Content Placeholder 2"/>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Normal Bone: mineral infilling pore spaces but nature of tissue is unaltered.</a:t>
            </a:r>
          </a:p>
          <a:p>
            <a:r>
              <a:rPr lang="en-US" dirty="0" smtClean="0"/>
              <a:t>Destructive Changes: disintegration, disaggregation, and disassociation of osteons.</a:t>
            </a:r>
            <a:endParaRPr lang="en-US" dirty="0"/>
          </a:p>
        </p:txBody>
      </p:sp>
      <p:pic>
        <p:nvPicPr>
          <p:cNvPr id="7" name="Content Placeholder 6" descr="diage%20001.jpg"/>
          <p:cNvPicPr>
            <a:picLocks noGrp="1" noChangeAspect="1"/>
          </p:cNvPicPr>
          <p:nvPr>
            <p:ph sz="half" idx="2"/>
          </p:nvPr>
        </p:nvPicPr>
        <p:blipFill>
          <a:blip r:embed="rId2" cstate="print"/>
          <a:srcRect l="53473" t="3367" r="14110" b="30972"/>
          <a:stretch>
            <a:fillRect/>
          </a:stretch>
        </p:blipFill>
        <p:spPr>
          <a:xfrm>
            <a:off x="6400800" y="1524000"/>
            <a:ext cx="1914769" cy="5334000"/>
          </a:xfrm>
        </p:spPr>
      </p:pic>
      <p:sp>
        <p:nvSpPr>
          <p:cNvPr id="5" name="Slide Number Placeholder 4"/>
          <p:cNvSpPr>
            <a:spLocks noGrp="1"/>
          </p:cNvSpPr>
          <p:nvPr>
            <p:ph type="sldNum" sz="quarter" idx="12"/>
          </p:nvPr>
        </p:nvSpPr>
        <p:spPr/>
        <p:txBody>
          <a:bodyPr/>
          <a:lstStyle/>
          <a:p>
            <a:fld id="{86246F06-5335-453F-8B03-754410264EE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Why is there destruction in some and not in others?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Some scientists have suggested that for a bone to survive, bioerosion must be prevented or halted.</a:t>
            </a:r>
          </a:p>
          <a:p>
            <a:r>
              <a:rPr lang="en-US" dirty="0" smtClean="0"/>
              <a:t>Bioerosion, carried out by microbes, occurs soon after death and can lead to the total destruction of the bone.</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Inclusions in Fossil Bone</a:t>
            </a:r>
            <a:endParaRPr lang="en-US" dirty="0"/>
          </a:p>
        </p:txBody>
      </p:sp>
      <p:sp>
        <p:nvSpPr>
          <p:cNvPr id="3" name="Content Placeholder 2"/>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Inclusions: external material found within the open space in the bone. </a:t>
            </a:r>
          </a:p>
          <a:p>
            <a:r>
              <a:rPr lang="en-US" dirty="0" smtClean="0"/>
              <a:t>Can be biologically derived like plant material or a mineral.</a:t>
            </a:r>
            <a:endParaRPr lang="en-US" dirty="0"/>
          </a:p>
        </p:txBody>
      </p:sp>
      <p:pic>
        <p:nvPicPr>
          <p:cNvPr id="5" name="Content Placeholder 4" descr="wood%20001.jpg"/>
          <p:cNvPicPr>
            <a:picLocks noGrp="1" noChangeAspect="1"/>
          </p:cNvPicPr>
          <p:nvPr>
            <p:ph sz="half" idx="2"/>
          </p:nvPr>
        </p:nvPicPr>
        <p:blipFill>
          <a:blip r:embed="rId2" cstate="print"/>
          <a:srcRect l="49251" t="5546" r="20103" b="65238"/>
          <a:stretch>
            <a:fillRect/>
          </a:stretch>
        </p:blipFill>
        <p:spPr>
          <a:xfrm>
            <a:off x="5257800" y="1752600"/>
            <a:ext cx="3429000" cy="4495800"/>
          </a:xfrm>
        </p:spPr>
      </p:pic>
      <p:cxnSp>
        <p:nvCxnSpPr>
          <p:cNvPr id="10" name="Straight Arrow Connector 9"/>
          <p:cNvCxnSpPr/>
          <p:nvPr/>
        </p:nvCxnSpPr>
        <p:spPr>
          <a:xfrm rot="10800000" flipV="1">
            <a:off x="7086600" y="3276600"/>
            <a:ext cx="914400" cy="533400"/>
          </a:xfrm>
          <a:prstGeom prst="straightConnector1">
            <a:avLst/>
          </a:prstGeom>
          <a:ln>
            <a:solidFill>
              <a:srgbClr val="FF3399"/>
            </a:solidFill>
            <a:tailEnd type="arrow"/>
          </a:ln>
        </p:spPr>
        <p:style>
          <a:lnRef idx="3">
            <a:schemeClr val="accent6"/>
          </a:lnRef>
          <a:fillRef idx="0">
            <a:schemeClr val="accent6"/>
          </a:fillRef>
          <a:effectRef idx="2">
            <a:schemeClr val="accent6"/>
          </a:effectRef>
          <a:fontRef idx="minor">
            <a:schemeClr val="tx1"/>
          </a:fontRef>
        </p:style>
      </p:cxnSp>
      <p:sp>
        <p:nvSpPr>
          <p:cNvPr id="6" name="Slide Number Placeholder 5"/>
          <p:cNvSpPr>
            <a:spLocks noGrp="1"/>
          </p:cNvSpPr>
          <p:nvPr>
            <p:ph type="sldNum" sz="quarter" idx="12"/>
          </p:nvPr>
        </p:nvSpPr>
        <p:spPr/>
        <p:txBody>
          <a:bodyPr/>
          <a:lstStyle/>
          <a:p>
            <a:fld id="{86246F06-5335-453F-8B03-754410264EE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Destructive Inclusions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Microorganisms can cause extensive damage to bones. </a:t>
            </a:r>
          </a:p>
          <a:p>
            <a:r>
              <a:rPr lang="en-US" dirty="0" smtClean="0"/>
              <a:t>Tissue alterations include destruction and tunneling of the cortex and mineral redisposition.</a:t>
            </a:r>
          </a:p>
          <a:p>
            <a:r>
              <a:rPr lang="en-US" dirty="0" smtClean="0"/>
              <a:t>How does this affect the examination of bones?</a:t>
            </a:r>
          </a:p>
          <a:p>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docarpus_macrophyllus_Select_Spreader_.jpg"/>
          <p:cNvPicPr>
            <a:picLocks noChangeAspect="1"/>
          </p:cNvPicPr>
          <p:nvPr/>
        </p:nvPicPr>
        <p:blipFill>
          <a:blip r:embed="rId2" cstate="print"/>
          <a:stretch>
            <a:fillRect/>
          </a:stretch>
        </p:blipFill>
        <p:spPr>
          <a:xfrm>
            <a:off x="304800" y="304800"/>
            <a:ext cx="5105400" cy="3599307"/>
          </a:xfrm>
          <a:prstGeom prst="rect">
            <a:avLst/>
          </a:prstGeom>
        </p:spPr>
      </p:pic>
      <p:pic>
        <p:nvPicPr>
          <p:cNvPr id="3" name="Picture 2" descr="Hypsilophodon-M_Shiraishi.jpg"/>
          <p:cNvPicPr>
            <a:picLocks noChangeAspect="1"/>
          </p:cNvPicPr>
          <p:nvPr/>
        </p:nvPicPr>
        <p:blipFill>
          <a:blip r:embed="rId3" cstate="print"/>
          <a:stretch>
            <a:fillRect/>
          </a:stretch>
        </p:blipFill>
        <p:spPr>
          <a:xfrm>
            <a:off x="1371600" y="4038600"/>
            <a:ext cx="5941443" cy="2519172"/>
          </a:xfrm>
          <a:prstGeom prst="rect">
            <a:avLst/>
          </a:prstGeom>
        </p:spPr>
      </p:pic>
      <p:pic>
        <p:nvPicPr>
          <p:cNvPr id="4" name="Content Placeholder 4" descr="wood%20001.jpg"/>
          <p:cNvPicPr>
            <a:picLocks noChangeAspect="1"/>
          </p:cNvPicPr>
          <p:nvPr/>
        </p:nvPicPr>
        <p:blipFill>
          <a:blip r:embed="rId4" cstate="print"/>
          <a:srcRect l="49251" t="5546" r="20103" b="65238"/>
          <a:stretch>
            <a:fillRect/>
          </a:stretch>
        </p:blipFill>
        <p:spPr>
          <a:xfrm>
            <a:off x="5943600" y="228600"/>
            <a:ext cx="2731576" cy="3581400"/>
          </a:xfrm>
          <a:prstGeom prst="rect">
            <a:avLst/>
          </a:prstGeom>
        </p:spPr>
      </p:pic>
      <p:sp>
        <p:nvSpPr>
          <p:cNvPr id="5" name="Slide Number Placeholder 4"/>
          <p:cNvSpPr>
            <a:spLocks noGrp="1"/>
          </p:cNvSpPr>
          <p:nvPr>
            <p:ph type="sldNum" sz="quarter" idx="12"/>
          </p:nvPr>
        </p:nvSpPr>
        <p:spPr/>
        <p:txBody>
          <a:bodyPr/>
          <a:lstStyle/>
          <a:p>
            <a:fld id="{86246F06-5335-453F-8B03-754410264EE4}"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Inorganic Inclusions</a:t>
            </a:r>
            <a:endParaRPr lang="en-US" dirty="0"/>
          </a:p>
        </p:txBody>
      </p:sp>
      <p:sp>
        <p:nvSpPr>
          <p:cNvPr id="2" name="Slide Number Placeholder 1"/>
          <p:cNvSpPr>
            <a:spLocks noGrp="1"/>
          </p:cNvSpPr>
          <p:nvPr>
            <p:ph type="sldNum" sz="quarter" idx="12"/>
          </p:nvPr>
        </p:nvSpPr>
        <p:spPr/>
        <p:txBody>
          <a:bodyPr/>
          <a:lstStyle/>
          <a:p>
            <a:fld id="{86246F06-5335-453F-8B03-754410264EE4}" type="slidenum">
              <a:rPr lang="en-US" smtClean="0"/>
              <a:pPr/>
              <a:t>26</a:t>
            </a:fld>
            <a:endParaRPr lang="en-US"/>
          </a:p>
        </p:txBody>
      </p:sp>
      <p:pic>
        <p:nvPicPr>
          <p:cNvPr id="3" name="Picture 2" descr="dino1.jpg"/>
          <p:cNvPicPr>
            <a:picLocks noChangeAspect="1"/>
          </p:cNvPicPr>
          <p:nvPr/>
        </p:nvPicPr>
        <p:blipFill>
          <a:blip r:embed="rId2" cstate="print"/>
          <a:stretch>
            <a:fillRect/>
          </a:stretch>
        </p:blipFill>
        <p:spPr>
          <a:xfrm>
            <a:off x="990600" y="1905000"/>
            <a:ext cx="7323871" cy="4343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Infiltrations in Fossil Bones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Infiltrations: “extraneous material within the bone substance itself.”</a:t>
            </a:r>
          </a:p>
          <a:p>
            <a:r>
              <a:rPr lang="en-US" dirty="0" smtClean="0"/>
              <a:t>Elements usually incorporated into apatite: barium, sodium, lead, strontium, and zinc.</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limimus-Keiji-Terakoshi.jpg"/>
          <p:cNvPicPr>
            <a:picLocks noChangeAspect="1"/>
          </p:cNvPicPr>
          <p:nvPr/>
        </p:nvPicPr>
        <p:blipFill>
          <a:blip r:embed="rId2" cstate="print"/>
          <a:stretch>
            <a:fillRect/>
          </a:stretch>
        </p:blipFill>
        <p:spPr>
          <a:xfrm>
            <a:off x="228600" y="381000"/>
            <a:ext cx="6286500" cy="4048125"/>
          </a:xfrm>
          <a:prstGeom prst="rect">
            <a:avLst/>
          </a:prstGeom>
        </p:spPr>
      </p:pic>
      <p:pic>
        <p:nvPicPr>
          <p:cNvPr id="3" name="Picture 2" descr="s9s.jpg"/>
          <p:cNvPicPr>
            <a:picLocks noChangeAspect="1"/>
          </p:cNvPicPr>
          <p:nvPr/>
        </p:nvPicPr>
        <p:blipFill>
          <a:blip r:embed="rId3" cstate="print"/>
          <a:stretch>
            <a:fillRect/>
          </a:stretch>
        </p:blipFill>
        <p:spPr>
          <a:xfrm>
            <a:off x="6705600" y="1905000"/>
            <a:ext cx="2209800" cy="2209800"/>
          </a:xfrm>
          <a:prstGeom prst="rect">
            <a:avLst/>
          </a:prstGeom>
        </p:spPr>
      </p:pic>
      <p:pic>
        <p:nvPicPr>
          <p:cNvPr id="4" name="Picture 3" descr="imagesCA409M3L.jpg"/>
          <p:cNvPicPr>
            <a:picLocks noChangeAspect="1"/>
          </p:cNvPicPr>
          <p:nvPr/>
        </p:nvPicPr>
        <p:blipFill>
          <a:blip r:embed="rId4" cstate="print"/>
          <a:stretch>
            <a:fillRect/>
          </a:stretch>
        </p:blipFill>
        <p:spPr>
          <a:xfrm>
            <a:off x="5867400" y="4714875"/>
            <a:ext cx="2143125" cy="2143125"/>
          </a:xfrm>
          <a:prstGeom prst="rect">
            <a:avLst/>
          </a:prstGeom>
        </p:spPr>
      </p:pic>
      <p:pic>
        <p:nvPicPr>
          <p:cNvPr id="5" name="Picture 4" descr="images.jpg"/>
          <p:cNvPicPr>
            <a:picLocks noChangeAspect="1"/>
          </p:cNvPicPr>
          <p:nvPr/>
        </p:nvPicPr>
        <p:blipFill>
          <a:blip r:embed="rId5" cstate="print"/>
          <a:stretch>
            <a:fillRect/>
          </a:stretch>
        </p:blipFill>
        <p:spPr>
          <a:xfrm>
            <a:off x="609600" y="4714875"/>
            <a:ext cx="2143125" cy="2143125"/>
          </a:xfrm>
          <a:prstGeom prst="rect">
            <a:avLst/>
          </a:prstGeom>
        </p:spPr>
      </p:pic>
      <p:pic>
        <p:nvPicPr>
          <p:cNvPr id="6" name="Picture 5" descr="ytt.jpg"/>
          <p:cNvPicPr>
            <a:picLocks noChangeAspect="1"/>
          </p:cNvPicPr>
          <p:nvPr/>
        </p:nvPicPr>
        <p:blipFill>
          <a:blip r:embed="rId6" cstate="print"/>
          <a:stretch>
            <a:fillRect/>
          </a:stretch>
        </p:blipFill>
        <p:spPr>
          <a:xfrm>
            <a:off x="3124200" y="4714875"/>
            <a:ext cx="2143125" cy="2143125"/>
          </a:xfrm>
          <a:prstGeom prst="rect">
            <a:avLst/>
          </a:prstGeom>
        </p:spPr>
      </p:pic>
      <p:sp>
        <p:nvSpPr>
          <p:cNvPr id="7" name="Slide Number Placeholder 6"/>
          <p:cNvSpPr>
            <a:spLocks noGrp="1"/>
          </p:cNvSpPr>
          <p:nvPr>
            <p:ph type="sldNum" sz="quarter" idx="12"/>
          </p:nvPr>
        </p:nvSpPr>
        <p:spPr/>
        <p:txBody>
          <a:bodyPr/>
          <a:lstStyle/>
          <a:p>
            <a:fld id="{86246F06-5335-453F-8B03-754410264EE4}"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Infiltrations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Infiltrations can be important in establishing provenance.</a:t>
            </a:r>
          </a:p>
          <a:p>
            <a:r>
              <a:rPr lang="en-US" dirty="0" smtClean="0"/>
              <a:t>Infiltrations may signal the early depositional environment.</a:t>
            </a:r>
          </a:p>
          <a:p>
            <a:r>
              <a:rPr lang="en-US" dirty="0" smtClean="0"/>
              <a:t>Bones fossilized together should all contain the same trace elements.</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What is Taphonomy?</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dirty="0" smtClean="0"/>
              <a:t>Taphonomy: “is the science of the laws of embedding or burial… the study of the transition, in all details, of organics from the biosphere into the lithosphere or geological record.” </a:t>
            </a:r>
            <a:r>
              <a:rPr lang="en-US" sz="1400" dirty="0" smtClean="0"/>
              <a:t>Vertebrate Taphonomy pg 1</a:t>
            </a:r>
          </a:p>
          <a:p>
            <a:r>
              <a:rPr lang="en-US" dirty="0" smtClean="0"/>
              <a:t>“Considers all the natural processes of preservation and destruction of the remains of organisms, from death to burial and to its ultimate collection.” </a:t>
            </a:r>
            <a:r>
              <a:rPr lang="en-US" sz="1200" dirty="0" smtClean="0"/>
              <a:t>pg 6</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z="2800" smtClean="0">
                <a:solidFill>
                  <a:srgbClr val="FF3399"/>
                </a:solidFill>
              </a:rPr>
              <a:pPr/>
              <a:t>3</a:t>
            </a:fld>
            <a:endParaRPr lang="en-US" sz="2800" dirty="0">
              <a:solidFill>
                <a:srgbClr val="FF33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Iron in Bone</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There </a:t>
            </a:r>
            <a:r>
              <a:rPr lang="en-US" dirty="0" smtClean="0"/>
              <a:t>has been debate about the origin of iron found in bone.</a:t>
            </a:r>
          </a:p>
          <a:p>
            <a:r>
              <a:rPr lang="en-US" dirty="0" smtClean="0"/>
              <a:t>Two possible sources: iron from the environment or possibly from the blood that was in the bone at time of death.</a:t>
            </a:r>
          </a:p>
          <a:p>
            <a:r>
              <a:rPr lang="en-US" dirty="0" smtClean="0"/>
              <a:t>Author believes that iron is from environment.</a:t>
            </a:r>
          </a:p>
        </p:txBody>
      </p:sp>
      <p:sp>
        <p:nvSpPr>
          <p:cNvPr id="4" name="Slide Number Placeholder 3"/>
          <p:cNvSpPr>
            <a:spLocks noGrp="1"/>
          </p:cNvSpPr>
          <p:nvPr>
            <p:ph type="sldNum" sz="quarter" idx="12"/>
          </p:nvPr>
        </p:nvSpPr>
        <p:spPr/>
        <p:txBody>
          <a:bodyPr/>
          <a:lstStyle/>
          <a:p>
            <a:fld id="{86246F06-5335-453F-8B03-754410264EE4}"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Possible RBC? No, Pyrite </a:t>
            </a:r>
            <a:r>
              <a:rPr lang="en-US" dirty="0" err="1" smtClean="0"/>
              <a:t>framboid</a:t>
            </a:r>
            <a:r>
              <a:rPr lang="en-US" dirty="0" smtClean="0"/>
              <a:t>.</a:t>
            </a:r>
            <a:endParaRPr lang="en-US" dirty="0"/>
          </a:p>
        </p:txBody>
      </p:sp>
      <p:pic>
        <p:nvPicPr>
          <p:cNvPr id="4" name="Content Placeholder 3" descr="greigite1.jpg"/>
          <p:cNvPicPr>
            <a:picLocks noGrp="1" noChangeAspect="1"/>
          </p:cNvPicPr>
          <p:nvPr>
            <p:ph idx="1"/>
          </p:nvPr>
        </p:nvPicPr>
        <p:blipFill>
          <a:blip r:embed="rId2" cstate="print"/>
          <a:srcRect b="10138"/>
          <a:stretch>
            <a:fillRect/>
          </a:stretch>
        </p:blipFill>
        <p:spPr>
          <a:xfrm>
            <a:off x="1524000" y="1981200"/>
            <a:ext cx="6324600" cy="4114800"/>
          </a:xfrm>
        </p:spPr>
      </p:pic>
      <p:sp>
        <p:nvSpPr>
          <p:cNvPr id="5" name="Slide Number Placeholder 4"/>
          <p:cNvSpPr>
            <a:spLocks noGrp="1"/>
          </p:cNvSpPr>
          <p:nvPr>
            <p:ph type="sldNum" sz="quarter" idx="12"/>
          </p:nvPr>
        </p:nvSpPr>
        <p:spPr/>
        <p:txBody>
          <a:bodyPr/>
          <a:lstStyle/>
          <a:p>
            <a:fld id="{86246F06-5335-453F-8B03-754410264EE4}"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Organic Matter in Dinosaur Bone</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While most organic matter decomposes there have been cases on bones that contain proteins and fatty acids.</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lbosaurus.jpg"/>
          <p:cNvPicPr>
            <a:picLocks noChangeAspect="1"/>
          </p:cNvPicPr>
          <p:nvPr/>
        </p:nvPicPr>
        <p:blipFill>
          <a:blip r:embed="rId2" cstate="print"/>
          <a:stretch>
            <a:fillRect/>
          </a:stretch>
        </p:blipFill>
        <p:spPr>
          <a:xfrm>
            <a:off x="304800" y="1371600"/>
            <a:ext cx="8667750" cy="4953000"/>
          </a:xfrm>
          <a:prstGeom prst="rect">
            <a:avLst/>
          </a:prstGeom>
        </p:spPr>
      </p:pic>
      <p:sp>
        <p:nvSpPr>
          <p:cNvPr id="3" name="Title 2"/>
          <p:cNvSpPr>
            <a:spLocks noGrp="1"/>
          </p:cNvSpPr>
          <p:nvPr>
            <p:ph type="title"/>
          </p:nvPr>
        </p:nvSpPr>
        <p:spPr>
          <a:xfrm>
            <a:off x="533400" y="152400"/>
            <a:ext cx="8229600" cy="1143000"/>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Glycoprotein </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teocalcin.jpg"/>
          <p:cNvPicPr>
            <a:picLocks noChangeAspect="1"/>
          </p:cNvPicPr>
          <p:nvPr/>
        </p:nvPicPr>
        <p:blipFill>
          <a:blip r:embed="rId2" cstate="print"/>
          <a:stretch>
            <a:fillRect/>
          </a:stretch>
        </p:blipFill>
        <p:spPr>
          <a:xfrm>
            <a:off x="1600200" y="1981200"/>
            <a:ext cx="6096000" cy="4572000"/>
          </a:xfrm>
          <a:prstGeom prst="rect">
            <a:avLst/>
          </a:prstGeom>
        </p:spPr>
      </p:pic>
      <p:sp>
        <p:nvSpPr>
          <p:cNvPr id="4" name="Title 3"/>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Osteocalcin</a:t>
            </a:r>
            <a:endParaRPr lang="en-US" dirty="0"/>
          </a:p>
        </p:txBody>
      </p:sp>
      <p:sp>
        <p:nvSpPr>
          <p:cNvPr id="5" name="Slide Number Placeholder 4"/>
          <p:cNvSpPr>
            <a:spLocks noGrp="1"/>
          </p:cNvSpPr>
          <p:nvPr>
            <p:ph type="sldNum" sz="quarter" idx="12"/>
          </p:nvPr>
        </p:nvSpPr>
        <p:spPr/>
        <p:txBody>
          <a:bodyPr/>
          <a:lstStyle/>
          <a:p>
            <a:fld id="{86246F06-5335-453F-8B03-754410264EE4}"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DNA extraction?</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en-US" dirty="0" smtClean="0"/>
              <a:t>Phylogenies based on molecular data are much more accurate than phylogenies based on morphology.</a:t>
            </a:r>
          </a:p>
          <a:p>
            <a:r>
              <a:rPr lang="en-US" dirty="0" smtClean="0"/>
              <a:t>It is thought that DNA would not last more than 10,000 to 100,000 years and therefore would not be found in any dinosaur bones.</a:t>
            </a:r>
          </a:p>
          <a:p>
            <a:r>
              <a:rPr lang="en-US" dirty="0" smtClean="0"/>
              <a:t>Others believe that under exceptional conditions it is possible that DNA could remain.</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Problems with Ancient DNA</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Only small pieces of DNA recovered.</a:t>
            </a:r>
          </a:p>
          <a:p>
            <a:r>
              <a:rPr lang="en-US" dirty="0" smtClean="0"/>
              <a:t>Contamination is a problem.</a:t>
            </a:r>
          </a:p>
          <a:p>
            <a:r>
              <a:rPr lang="en-US" dirty="0" smtClean="0"/>
              <a:t>Inclusions could alter the DNA sequences. </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Soft Tissue Preservation in Dinosaurs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In some exceptional circumstances soft tissue can remain to be fossilized.</a:t>
            </a:r>
          </a:p>
          <a:p>
            <a:r>
              <a:rPr lang="en-US" dirty="0" smtClean="0"/>
              <a:t>Both desiccation and freezing can lead to the preservation of soft tissue.</a:t>
            </a:r>
          </a:p>
          <a:p>
            <a:r>
              <a:rPr lang="en-US" dirty="0" smtClean="0"/>
              <a:t>Putrefaction, the bacterial breakdown of protein under anaerobic conditions, must be inhibited.</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ophyte.jpg"/>
          <p:cNvPicPr>
            <a:picLocks noChangeAspect="1"/>
          </p:cNvPicPr>
          <p:nvPr/>
        </p:nvPicPr>
        <p:blipFill>
          <a:blip r:embed="rId2" cstate="print"/>
          <a:stretch>
            <a:fillRect/>
          </a:stretch>
        </p:blipFill>
        <p:spPr>
          <a:xfrm>
            <a:off x="457200" y="381000"/>
            <a:ext cx="2667000" cy="2463929"/>
          </a:xfrm>
          <a:prstGeom prst="rect">
            <a:avLst/>
          </a:prstGeom>
        </p:spPr>
      </p:pic>
      <p:pic>
        <p:nvPicPr>
          <p:cNvPr id="3" name="Picture 2" descr="fossil-feather.jpg"/>
          <p:cNvPicPr>
            <a:picLocks noChangeAspect="1"/>
          </p:cNvPicPr>
          <p:nvPr/>
        </p:nvPicPr>
        <p:blipFill>
          <a:blip r:embed="rId3" cstate="print"/>
          <a:stretch>
            <a:fillRect/>
          </a:stretch>
        </p:blipFill>
        <p:spPr>
          <a:xfrm>
            <a:off x="3657600" y="304800"/>
            <a:ext cx="3286125" cy="2048996"/>
          </a:xfrm>
          <a:prstGeom prst="rect">
            <a:avLst/>
          </a:prstGeom>
        </p:spPr>
      </p:pic>
      <p:pic>
        <p:nvPicPr>
          <p:cNvPr id="4" name="Picture 3" descr="ginkgo-Ginkgo%20leaf%20fossil.jpg"/>
          <p:cNvPicPr>
            <a:picLocks noChangeAspect="1"/>
          </p:cNvPicPr>
          <p:nvPr/>
        </p:nvPicPr>
        <p:blipFill>
          <a:blip r:embed="rId4" cstate="print"/>
          <a:srcRect b="10979"/>
          <a:stretch>
            <a:fillRect/>
          </a:stretch>
        </p:blipFill>
        <p:spPr>
          <a:xfrm>
            <a:off x="228600" y="3886200"/>
            <a:ext cx="3086100" cy="2057400"/>
          </a:xfrm>
          <a:prstGeom prst="rect">
            <a:avLst/>
          </a:prstGeom>
        </p:spPr>
      </p:pic>
      <p:pic>
        <p:nvPicPr>
          <p:cNvPr id="5" name="Picture 4" descr="imagesCABNJXKH.jpg"/>
          <p:cNvPicPr>
            <a:picLocks noChangeAspect="1"/>
          </p:cNvPicPr>
          <p:nvPr/>
        </p:nvPicPr>
        <p:blipFill>
          <a:blip r:embed="rId5" cstate="print"/>
          <a:stretch>
            <a:fillRect/>
          </a:stretch>
        </p:blipFill>
        <p:spPr>
          <a:xfrm>
            <a:off x="7429500" y="838200"/>
            <a:ext cx="1714500" cy="2667000"/>
          </a:xfrm>
          <a:prstGeom prst="rect">
            <a:avLst/>
          </a:prstGeom>
        </p:spPr>
      </p:pic>
      <p:pic>
        <p:nvPicPr>
          <p:cNvPr id="6" name="Picture 5" descr="imagesCAROZF43.jpg"/>
          <p:cNvPicPr>
            <a:picLocks noChangeAspect="1"/>
          </p:cNvPicPr>
          <p:nvPr/>
        </p:nvPicPr>
        <p:blipFill>
          <a:blip r:embed="rId6" cstate="print"/>
          <a:stretch>
            <a:fillRect/>
          </a:stretch>
        </p:blipFill>
        <p:spPr>
          <a:xfrm>
            <a:off x="3581400" y="3962400"/>
            <a:ext cx="2638425" cy="1733550"/>
          </a:xfrm>
          <a:prstGeom prst="rect">
            <a:avLst/>
          </a:prstGeom>
        </p:spPr>
      </p:pic>
      <p:pic>
        <p:nvPicPr>
          <p:cNvPr id="7" name="Picture 6" descr="imagesCAO2VIJD.jpg"/>
          <p:cNvPicPr>
            <a:picLocks noChangeAspect="1"/>
          </p:cNvPicPr>
          <p:nvPr/>
        </p:nvPicPr>
        <p:blipFill>
          <a:blip r:embed="rId7" cstate="print"/>
          <a:stretch>
            <a:fillRect/>
          </a:stretch>
        </p:blipFill>
        <p:spPr>
          <a:xfrm>
            <a:off x="6629400" y="3962400"/>
            <a:ext cx="1762125" cy="2590800"/>
          </a:xfrm>
          <a:prstGeom prst="rect">
            <a:avLst/>
          </a:prstGeom>
        </p:spPr>
      </p:pic>
      <p:sp>
        <p:nvSpPr>
          <p:cNvPr id="8" name="Slide Number Placeholder 7"/>
          <p:cNvSpPr>
            <a:spLocks noGrp="1"/>
          </p:cNvSpPr>
          <p:nvPr>
            <p:ph type="sldNum" sz="quarter" idx="12"/>
          </p:nvPr>
        </p:nvSpPr>
        <p:spPr/>
        <p:txBody>
          <a:bodyPr/>
          <a:lstStyle/>
          <a:p>
            <a:fld id="{86246F06-5335-453F-8B03-754410264EE4}"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i="1" dirty="0" err="1" smtClean="0"/>
              <a:t>Pelecanimimus</a:t>
            </a:r>
            <a:r>
              <a:rPr lang="en-US" i="1" dirty="0" smtClean="0"/>
              <a:t> </a:t>
            </a:r>
            <a:r>
              <a:rPr lang="en-US" i="1" dirty="0" err="1" smtClean="0"/>
              <a:t>polydon</a:t>
            </a:r>
            <a:endParaRPr lang="en-US" i="1" dirty="0"/>
          </a:p>
        </p:txBody>
      </p:sp>
      <p:pic>
        <p:nvPicPr>
          <p:cNvPr id="5" name="Picture 4" descr="borsti_scales.jpg"/>
          <p:cNvPicPr>
            <a:picLocks noChangeAspect="1"/>
          </p:cNvPicPr>
          <p:nvPr/>
        </p:nvPicPr>
        <p:blipFill>
          <a:blip r:embed="rId2" cstate="print"/>
          <a:srcRect r="15625"/>
          <a:stretch>
            <a:fillRect/>
          </a:stretch>
        </p:blipFill>
        <p:spPr>
          <a:xfrm>
            <a:off x="5334000" y="3048000"/>
            <a:ext cx="3581400" cy="3498497"/>
          </a:xfrm>
          <a:prstGeom prst="rect">
            <a:avLst/>
          </a:prstGeom>
        </p:spPr>
      </p:pic>
      <p:pic>
        <p:nvPicPr>
          <p:cNvPr id="7" name="Content Placeholder 6" descr="Pelecanimimus-Sergio-Perez.jpg"/>
          <p:cNvPicPr>
            <a:picLocks noGrp="1" noChangeAspect="1"/>
          </p:cNvPicPr>
          <p:nvPr>
            <p:ph idx="1"/>
          </p:nvPr>
        </p:nvPicPr>
        <p:blipFill>
          <a:blip r:embed="rId3" cstate="print"/>
          <a:stretch>
            <a:fillRect/>
          </a:stretch>
        </p:blipFill>
        <p:spPr>
          <a:xfrm>
            <a:off x="304800" y="1828800"/>
            <a:ext cx="4925568" cy="3438144"/>
          </a:xfrm>
        </p:spPr>
      </p:pic>
      <p:sp>
        <p:nvSpPr>
          <p:cNvPr id="6" name="Slide Number Placeholder 5"/>
          <p:cNvSpPr>
            <a:spLocks noGrp="1"/>
          </p:cNvSpPr>
          <p:nvPr>
            <p:ph type="sldNum" sz="quarter" idx="12"/>
          </p:nvPr>
        </p:nvSpPr>
        <p:spPr/>
        <p:txBody>
          <a:bodyPr/>
          <a:lstStyle/>
          <a:p>
            <a:fld id="{86246F06-5335-453F-8B03-754410264EE4}"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solidFill>
                  <a:srgbClr val="00B0F0"/>
                </a:solidFill>
              </a:rPr>
              <a:t>Upon Death of a Dinosaur</a:t>
            </a:r>
            <a:endParaRPr lang="en-US" dirty="0">
              <a:solidFill>
                <a:srgbClr val="00B0F0"/>
              </a:solidFill>
            </a:endParaRPr>
          </a:p>
        </p:txBody>
      </p:sp>
      <p:sp>
        <p:nvSpPr>
          <p:cNvPr id="5" name="Content Placeholder 4"/>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taphonomic history of a bone begins at the moment of death to discovery and collection </a:t>
            </a:r>
            <a:r>
              <a:rPr lang="en-US" dirty="0" smtClean="0"/>
              <a:t>of </a:t>
            </a:r>
            <a:r>
              <a:rPr lang="en-US" dirty="0" smtClean="0"/>
              <a:t>that bone.</a:t>
            </a:r>
            <a:endParaRPr lang="en-US" dirty="0"/>
          </a:p>
        </p:txBody>
      </p:sp>
      <p:pic>
        <p:nvPicPr>
          <p:cNvPr id="8" name="Content Placeholder 7" descr="2997_dino-autopsy-3_04700300.jpg"/>
          <p:cNvPicPr>
            <a:picLocks noGrp="1" noChangeAspect="1"/>
          </p:cNvPicPr>
          <p:nvPr>
            <p:ph sz="half" idx="2"/>
          </p:nvPr>
        </p:nvPicPr>
        <p:blipFill>
          <a:blip r:embed="rId2" cstate="print"/>
          <a:stretch>
            <a:fillRect/>
          </a:stretch>
        </p:blipFill>
        <p:spPr>
          <a:xfrm>
            <a:off x="4876800" y="2514600"/>
            <a:ext cx="3781847" cy="2413945"/>
          </a:xfrm>
        </p:spPr>
      </p:pic>
      <p:sp>
        <p:nvSpPr>
          <p:cNvPr id="6" name="Slide Number Placeholder 5"/>
          <p:cNvSpPr>
            <a:spLocks noGrp="1"/>
          </p:cNvSpPr>
          <p:nvPr>
            <p:ph type="sldNum" sz="quarter" idx="12"/>
          </p:nvPr>
        </p:nvSpPr>
        <p:spPr/>
        <p:txBody>
          <a:bodyPr/>
          <a:lstStyle/>
          <a:p>
            <a:fld id="{86246F06-5335-453F-8B03-754410264EE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i="1" dirty="0" err="1" smtClean="0"/>
              <a:t>Scipionyx</a:t>
            </a:r>
            <a:r>
              <a:rPr lang="en-US" i="1" dirty="0" smtClean="0"/>
              <a:t> </a:t>
            </a:r>
            <a:r>
              <a:rPr lang="en-US" i="1" dirty="0" err="1" smtClean="0"/>
              <a:t>samniticus</a:t>
            </a:r>
            <a:endParaRPr lang="en-US" i="1" dirty="0"/>
          </a:p>
        </p:txBody>
      </p:sp>
      <p:pic>
        <p:nvPicPr>
          <p:cNvPr id="4" name="Content Placeholder 3" descr="Scipionyx_samniticus.jpg"/>
          <p:cNvPicPr>
            <a:picLocks noGrp="1" noChangeAspect="1"/>
          </p:cNvPicPr>
          <p:nvPr>
            <p:ph idx="1"/>
          </p:nvPr>
        </p:nvPicPr>
        <p:blipFill>
          <a:blip r:embed="rId2" cstate="print"/>
          <a:stretch>
            <a:fillRect/>
          </a:stretch>
        </p:blipFill>
        <p:spPr>
          <a:xfrm>
            <a:off x="0" y="2895600"/>
            <a:ext cx="3441419" cy="3227832"/>
          </a:xfrm>
        </p:spPr>
      </p:pic>
      <p:pic>
        <p:nvPicPr>
          <p:cNvPr id="5" name="Picture 4" descr="scipi.gif"/>
          <p:cNvPicPr>
            <a:picLocks noChangeAspect="1"/>
          </p:cNvPicPr>
          <p:nvPr/>
        </p:nvPicPr>
        <p:blipFill>
          <a:blip r:embed="rId3" cstate="print"/>
          <a:stretch>
            <a:fillRect/>
          </a:stretch>
        </p:blipFill>
        <p:spPr>
          <a:xfrm>
            <a:off x="3648075" y="1905000"/>
            <a:ext cx="5495925" cy="3881850"/>
          </a:xfrm>
          <a:prstGeom prst="rect">
            <a:avLst/>
          </a:prstGeom>
        </p:spPr>
      </p:pic>
      <p:sp>
        <p:nvSpPr>
          <p:cNvPr id="6" name="Slide Number Placeholder 5"/>
          <p:cNvSpPr>
            <a:spLocks noGrp="1"/>
          </p:cNvSpPr>
          <p:nvPr>
            <p:ph type="sldNum" sz="quarter" idx="12"/>
          </p:nvPr>
        </p:nvSpPr>
        <p:spPr/>
        <p:txBody>
          <a:bodyPr/>
          <a:lstStyle/>
          <a:p>
            <a:fld id="{86246F06-5335-453F-8B03-754410264EE4}"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i="1" dirty="0" err="1" smtClean="0"/>
              <a:t>Thescelosaurus</a:t>
            </a:r>
            <a:r>
              <a:rPr lang="en-US" dirty="0" smtClean="0"/>
              <a:t> Heart?</a:t>
            </a:r>
            <a:endParaRPr lang="en-US" dirty="0"/>
          </a:p>
        </p:txBody>
      </p:sp>
      <p:pic>
        <p:nvPicPr>
          <p:cNvPr id="4" name="Content Placeholder 3" descr="thesheart.gif"/>
          <p:cNvPicPr>
            <a:picLocks noGrp="1" noChangeAspect="1"/>
          </p:cNvPicPr>
          <p:nvPr>
            <p:ph idx="1"/>
          </p:nvPr>
        </p:nvPicPr>
        <p:blipFill>
          <a:blip r:embed="rId2" cstate="print"/>
          <a:stretch>
            <a:fillRect/>
          </a:stretch>
        </p:blipFill>
        <p:spPr>
          <a:xfrm>
            <a:off x="381000" y="1600200"/>
            <a:ext cx="3079548" cy="2686050"/>
          </a:xfrm>
        </p:spPr>
      </p:pic>
      <p:pic>
        <p:nvPicPr>
          <p:cNvPr id="5" name="Picture 4" descr="Thescelosaurus_BW3.jpg"/>
          <p:cNvPicPr>
            <a:picLocks noChangeAspect="1"/>
          </p:cNvPicPr>
          <p:nvPr/>
        </p:nvPicPr>
        <p:blipFill>
          <a:blip r:embed="rId3" cstate="print"/>
          <a:srcRect l="3529" t="8090" r="3529" b="8309"/>
          <a:stretch>
            <a:fillRect/>
          </a:stretch>
        </p:blipFill>
        <p:spPr>
          <a:xfrm>
            <a:off x="3124200" y="4495800"/>
            <a:ext cx="6019800" cy="2362200"/>
          </a:xfrm>
          <a:prstGeom prst="rect">
            <a:avLst/>
          </a:prstGeom>
        </p:spPr>
      </p:pic>
      <p:sp>
        <p:nvSpPr>
          <p:cNvPr id="6" name="Slide Number Placeholder 5"/>
          <p:cNvSpPr>
            <a:spLocks noGrp="1"/>
          </p:cNvSpPr>
          <p:nvPr>
            <p:ph type="sldNum" sz="quarter" idx="12"/>
          </p:nvPr>
        </p:nvSpPr>
        <p:spPr/>
        <p:txBody>
          <a:bodyPr/>
          <a:lstStyle/>
          <a:p>
            <a:fld id="{86246F06-5335-453F-8B03-754410264EE4}"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Conclusions</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Knowing the taphonomic history is critical for the study of dinosaur bones.</a:t>
            </a:r>
          </a:p>
          <a:p>
            <a:r>
              <a:rPr lang="en-US" dirty="0" smtClean="0"/>
              <a:t>Many factors affect the fossilization process including biotic and abiotic factors.</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Final Exam Question</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Taphonomy is the science of fossilization and considers the natural processes of preservation and destruction of the remains of organisms, from death to burial and to its ultimate collection. What biotic and abiotic forces affect fossilization? How is knowing the </a:t>
            </a:r>
            <a:r>
              <a:rPr lang="en-US" dirty="0" smtClean="0"/>
              <a:t>taphonomic </a:t>
            </a:r>
            <a:r>
              <a:rPr lang="en-US" dirty="0" smtClean="0"/>
              <a:t>history pertinent to the field of paleontology?</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https://mail.csusb.edu/attach/001.jpg?sid=&amp;mbox=INBOX&amp;charset=escaped_unicode&amp;uid=1304&amp;number=1&amp;filename=001.jpg"/>
          <p:cNvSpPr>
            <a:spLocks noChangeAspect="1" noChangeArrowheads="1"/>
          </p:cNvSpPr>
          <p:nvPr/>
        </p:nvSpPr>
        <p:spPr bwMode="auto">
          <a:xfrm>
            <a:off x="63500" y="-136525"/>
            <a:ext cx="16192500" cy="22269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001.jpg"/>
          <p:cNvPicPr>
            <a:picLocks noChangeAspect="1"/>
          </p:cNvPicPr>
          <p:nvPr/>
        </p:nvPicPr>
        <p:blipFill>
          <a:blip r:embed="rId2" cstate="print"/>
          <a:srcRect l="46881" t="7755" r="1496" b="34352"/>
          <a:stretch>
            <a:fillRect/>
          </a:stretch>
        </p:blipFill>
        <p:spPr>
          <a:xfrm>
            <a:off x="2590800" y="228600"/>
            <a:ext cx="4191000" cy="6463901"/>
          </a:xfrm>
          <a:prstGeom prst="rect">
            <a:avLst/>
          </a:prstGeom>
        </p:spPr>
      </p:pic>
      <p:sp>
        <p:nvSpPr>
          <p:cNvPr id="4" name="Slide Number Placeholder 3"/>
          <p:cNvSpPr>
            <a:spLocks noGrp="1"/>
          </p:cNvSpPr>
          <p:nvPr>
            <p:ph type="sldNum" sz="quarter" idx="12"/>
          </p:nvPr>
        </p:nvSpPr>
        <p:spPr/>
        <p:txBody>
          <a:bodyPr/>
          <a:lstStyle/>
          <a:p>
            <a:fld id="{86246F06-5335-453F-8B03-754410264EE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Taphonomy</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dirty="0" smtClean="0"/>
              <a:t>Type of taphonomic processes that affect the animal include:</a:t>
            </a:r>
          </a:p>
          <a:p>
            <a:pPr>
              <a:buNone/>
            </a:pPr>
            <a:r>
              <a:rPr lang="en-US" dirty="0" smtClean="0"/>
              <a:t>		Morphology</a:t>
            </a:r>
          </a:p>
          <a:p>
            <a:pPr>
              <a:buNone/>
            </a:pPr>
            <a:r>
              <a:rPr lang="en-US" dirty="0" smtClean="0"/>
              <a:t>		Behavior Pattern</a:t>
            </a:r>
          </a:p>
          <a:p>
            <a:pPr>
              <a:buNone/>
            </a:pPr>
            <a:r>
              <a:rPr lang="en-US" dirty="0" smtClean="0"/>
              <a:t>		Life History</a:t>
            </a:r>
          </a:p>
          <a:p>
            <a:pPr>
              <a:buNone/>
            </a:pPr>
            <a:r>
              <a:rPr lang="en-US" dirty="0" smtClean="0"/>
              <a:t>		Ecology</a:t>
            </a:r>
          </a:p>
          <a:p>
            <a:pPr>
              <a:buNone/>
            </a:pPr>
            <a:r>
              <a:rPr lang="en-US" dirty="0" smtClean="0"/>
              <a:t>		How and where it died</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Taphonomy</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000" dirty="0" smtClean="0"/>
              <a:t>Why is knowing the taphonomic history important to a paleontologist?</a:t>
            </a:r>
            <a:endParaRPr lang="en-US" sz="4000"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Death and Fossilization</a:t>
            </a:r>
            <a:endParaRPr lang="en-US" dirty="0"/>
          </a:p>
        </p:txBody>
      </p:sp>
      <p:sp>
        <p:nvSpPr>
          <p:cNvPr id="8" name="Content Placeholder 7"/>
          <p:cNvSpPr>
            <a:spLocks noGrp="1"/>
          </p:cNvSpPr>
          <p:nvPr>
            <p:ph sz="half"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For </a:t>
            </a:r>
            <a:r>
              <a:rPr lang="en-US" dirty="0" smtClean="0"/>
              <a:t>an </a:t>
            </a:r>
            <a:r>
              <a:rPr lang="en-US" dirty="0" smtClean="0"/>
              <a:t>animal to become fossilized a suite of conditions must be met.</a:t>
            </a:r>
          </a:p>
          <a:p>
            <a:r>
              <a:rPr lang="en-US" dirty="0" smtClean="0"/>
              <a:t>Knowing the circumstances of death and the environment are very important.</a:t>
            </a:r>
            <a:endParaRPr lang="en-US" dirty="0"/>
          </a:p>
        </p:txBody>
      </p:sp>
      <p:pic>
        <p:nvPicPr>
          <p:cNvPr id="10" name="Content Placeholder 9" descr="TRexart_231112943_std.jpg"/>
          <p:cNvPicPr>
            <a:picLocks noGrp="1" noChangeAspect="1"/>
          </p:cNvPicPr>
          <p:nvPr>
            <p:ph sz="half" idx="2"/>
          </p:nvPr>
        </p:nvPicPr>
        <p:blipFill>
          <a:blip r:embed="rId2" cstate="print"/>
          <a:stretch>
            <a:fillRect/>
          </a:stretch>
        </p:blipFill>
        <p:spPr>
          <a:xfrm>
            <a:off x="4685760" y="2286000"/>
            <a:ext cx="4458240" cy="2882995"/>
          </a:xfrm>
        </p:spPr>
      </p:pic>
      <p:sp>
        <p:nvSpPr>
          <p:cNvPr id="5" name="Slide Number Placeholder 4"/>
          <p:cNvSpPr>
            <a:spLocks noGrp="1"/>
          </p:cNvSpPr>
          <p:nvPr>
            <p:ph type="sldNum" sz="quarter" idx="12"/>
          </p:nvPr>
        </p:nvSpPr>
        <p:spPr/>
        <p:txBody>
          <a:bodyPr/>
          <a:lstStyle/>
          <a:p>
            <a:fld id="{86246F06-5335-453F-8B03-754410264EE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Conditions for Fossilization</a:t>
            </a:r>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most important condition that must be met is a fast burial.</a:t>
            </a:r>
          </a:p>
          <a:p>
            <a:r>
              <a:rPr lang="en-US" dirty="0" smtClean="0"/>
              <a:t>Why is this the most important condition?</a:t>
            </a:r>
          </a:p>
          <a:p>
            <a:r>
              <a:rPr lang="en-US" dirty="0" smtClean="0"/>
              <a:t>Mechanisms of fast burial: mudslides, volcanic ash fall, and flood.</a:t>
            </a:r>
            <a:endParaRPr lang="en-US" dirty="0"/>
          </a:p>
        </p:txBody>
      </p:sp>
      <p:sp>
        <p:nvSpPr>
          <p:cNvPr id="4" name="Slide Number Placeholder 3"/>
          <p:cNvSpPr>
            <a:spLocks noGrp="1"/>
          </p:cNvSpPr>
          <p:nvPr>
            <p:ph type="sldNum" sz="quarter" idx="12"/>
          </p:nvPr>
        </p:nvSpPr>
        <p:spPr/>
        <p:txBody>
          <a:bodyPr/>
          <a:lstStyle/>
          <a:p>
            <a:fld id="{86246F06-5335-453F-8B03-754410264EE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1084</Words>
  <Application>Microsoft Office PowerPoint</Application>
  <PresentationFormat>On-screen Show (4:3)</PresentationFormat>
  <Paragraphs>154</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Unraveling Dinosaur Bones</vt:lpstr>
      <vt:lpstr>Overview of Topics </vt:lpstr>
      <vt:lpstr>What is Taphonomy?</vt:lpstr>
      <vt:lpstr>Upon Death of a Dinosaur</vt:lpstr>
      <vt:lpstr>Slide 5</vt:lpstr>
      <vt:lpstr>Taphonomy</vt:lpstr>
      <vt:lpstr>Taphonomy</vt:lpstr>
      <vt:lpstr>Death and Fossilization</vt:lpstr>
      <vt:lpstr>Conditions for Fossilization</vt:lpstr>
      <vt:lpstr>Conditions for Fossilization</vt:lpstr>
      <vt:lpstr>Death and Fossilization</vt:lpstr>
      <vt:lpstr>After Burial</vt:lpstr>
      <vt:lpstr>Diagenesis</vt:lpstr>
      <vt:lpstr>Changes in Bone Composition during Fossilization</vt:lpstr>
      <vt:lpstr>Changes in Bone</vt:lpstr>
      <vt:lpstr>Internal changes of Bone</vt:lpstr>
      <vt:lpstr>Modern analogues help us to understand ancient bones</vt:lpstr>
      <vt:lpstr>Important Findings</vt:lpstr>
      <vt:lpstr>Diagenic Changes</vt:lpstr>
      <vt:lpstr>Changes to Bones</vt:lpstr>
      <vt:lpstr>Normal Bone vs. Destructive Changes in Bone</vt:lpstr>
      <vt:lpstr>Why is there destruction in some and not in others?</vt:lpstr>
      <vt:lpstr>Inclusions in Fossil Bone</vt:lpstr>
      <vt:lpstr>Destructive Inclusions</vt:lpstr>
      <vt:lpstr>Slide 25</vt:lpstr>
      <vt:lpstr>Inorganic Inclusions</vt:lpstr>
      <vt:lpstr>Infiltrations in Fossil Bones</vt:lpstr>
      <vt:lpstr>Slide 28</vt:lpstr>
      <vt:lpstr>Infiltrations</vt:lpstr>
      <vt:lpstr>Iron in Bone</vt:lpstr>
      <vt:lpstr>Possible RBC? No, Pyrite framboid.</vt:lpstr>
      <vt:lpstr>Organic Matter in Dinosaur Bone</vt:lpstr>
      <vt:lpstr>Glycoprotein </vt:lpstr>
      <vt:lpstr>Osteocalcin</vt:lpstr>
      <vt:lpstr>DNA extraction?</vt:lpstr>
      <vt:lpstr>Problems with Ancient DNA</vt:lpstr>
      <vt:lpstr>Soft Tissue Preservation in Dinosaurs</vt:lpstr>
      <vt:lpstr>Slide 38</vt:lpstr>
      <vt:lpstr>Pelecanimimus polydon</vt:lpstr>
      <vt:lpstr>Scipionyx samniticus</vt:lpstr>
      <vt:lpstr>Thescelosaurus Heart?</vt:lpstr>
      <vt:lpstr>Conclusions</vt:lpstr>
      <vt:lpstr>Final Exam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Unraveling Dinosaur Bones</dc:title>
  <dc:creator>Katie</dc:creator>
  <cp:lastModifiedBy>Katie</cp:lastModifiedBy>
  <cp:revision>80</cp:revision>
  <dcterms:created xsi:type="dcterms:W3CDTF">2011-01-21T21:34:54Z</dcterms:created>
  <dcterms:modified xsi:type="dcterms:W3CDTF">2011-01-26T22:53:10Z</dcterms:modified>
</cp:coreProperties>
</file>