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6" r:id="rId2"/>
    <p:sldId id="258" r:id="rId3"/>
    <p:sldId id="281" r:id="rId4"/>
    <p:sldId id="283" r:id="rId5"/>
    <p:sldId id="284" r:id="rId6"/>
    <p:sldId id="285" r:id="rId7"/>
    <p:sldId id="289" r:id="rId8"/>
    <p:sldId id="290" r:id="rId9"/>
    <p:sldId id="257" r:id="rId10"/>
    <p:sldId id="286" r:id="rId11"/>
    <p:sldId id="287" r:id="rId12"/>
    <p:sldId id="260" r:id="rId13"/>
    <p:sldId id="259" r:id="rId14"/>
    <p:sldId id="261" r:id="rId15"/>
    <p:sldId id="263" r:id="rId16"/>
    <p:sldId id="262" r:id="rId17"/>
    <p:sldId id="288" r:id="rId18"/>
    <p:sldId id="264" r:id="rId19"/>
    <p:sldId id="265" r:id="rId20"/>
    <p:sldId id="291" r:id="rId21"/>
    <p:sldId id="292" r:id="rId22"/>
    <p:sldId id="266" r:id="rId23"/>
    <p:sldId id="293" r:id="rId24"/>
    <p:sldId id="267" r:id="rId25"/>
    <p:sldId id="294" r:id="rId26"/>
    <p:sldId id="268" r:id="rId27"/>
    <p:sldId id="269" r:id="rId28"/>
    <p:sldId id="270" r:id="rId29"/>
    <p:sldId id="296" r:id="rId30"/>
    <p:sldId id="297" r:id="rId31"/>
    <p:sldId id="298" r:id="rId32"/>
    <p:sldId id="273" r:id="rId33"/>
    <p:sldId id="274" r:id="rId34"/>
    <p:sldId id="299" r:id="rId35"/>
    <p:sldId id="275" r:id="rId36"/>
    <p:sldId id="276" r:id="rId37"/>
    <p:sldId id="277" r:id="rId38"/>
    <p:sldId id="278" r:id="rId39"/>
    <p:sldId id="279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2FE75-AF7C-43C4-BFC6-5A2FFA8A8C42}" type="datetimeFigureOut">
              <a:rPr lang="en-US" smtClean="0"/>
              <a:t>2/18/2011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D270-FA82-4F26-B3DC-FB27B686A5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BD270-FA82-4F26-B3DC-FB27B686A51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D3DA03-F848-47EB-95BE-00F146F54FA7}" type="datetimeFigureOut">
              <a:rPr lang="en-US" smtClean="0"/>
              <a:pPr/>
              <a:t>2/18/2011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BBA2D9-8CEF-45A7-BFEE-DDE20DEFE01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Bone Microstructure to Biology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80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Stages in </a:t>
            </a:r>
            <a:r>
              <a:rPr lang="en-US" dirty="0" err="1" smtClean="0"/>
              <a:t>Endochondral</a:t>
            </a:r>
            <a:r>
              <a:rPr lang="en-US" dirty="0" smtClean="0"/>
              <a:t> Ossification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47800"/>
            <a:ext cx="6096000" cy="49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257800" y="1981200"/>
            <a:ext cx="1981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Bone Growth Strategies</a:t>
            </a:r>
            <a:endParaRPr lang="en-US" dirty="0"/>
          </a:p>
        </p:txBody>
      </p:sp>
      <p:pic>
        <p:nvPicPr>
          <p:cNvPr id="7170" name="Picture 2" descr="C:\Users\Steven Bui\Desktop\Long Bone growth in different anim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5962651" cy="33897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2590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grow in length indefinitely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2057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Bone length limited by secondary center of ossification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2286000" y="2913966"/>
            <a:ext cx="1219200" cy="8198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 rot="5400000">
            <a:off x="5333315" y="3085416"/>
            <a:ext cx="1258671" cy="495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Stratified Cortex Produced by…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Metaphyseal</a:t>
            </a:r>
            <a:r>
              <a:rPr lang="en-US" dirty="0" smtClean="0"/>
              <a:t> reduction and reversal</a:t>
            </a:r>
          </a:p>
          <a:p>
            <a:endParaRPr lang="en-US" dirty="0" smtClean="0"/>
          </a:p>
          <a:p>
            <a:r>
              <a:rPr lang="en-US" dirty="0" smtClean="0"/>
              <a:t>Cortical drift </a:t>
            </a:r>
          </a:p>
          <a:p>
            <a:endParaRPr lang="en-US" dirty="0" smtClean="0"/>
          </a:p>
          <a:p>
            <a:r>
              <a:rPr lang="en-US" dirty="0" smtClean="0"/>
              <a:t>Tubercle formation</a:t>
            </a:r>
          </a:p>
          <a:p>
            <a:endParaRPr lang="en-US" dirty="0" smtClean="0"/>
          </a:p>
          <a:p>
            <a:r>
              <a:rPr lang="en-US" dirty="0" smtClean="0"/>
              <a:t>Secondary reconstruction (</a:t>
            </a:r>
            <a:r>
              <a:rPr lang="en-US" dirty="0" err="1" smtClean="0"/>
              <a:t>resorption</a:t>
            </a:r>
            <a:r>
              <a:rPr lang="en-US" dirty="0" smtClean="0"/>
              <a:t> and </a:t>
            </a:r>
            <a:r>
              <a:rPr lang="en-US" dirty="0" err="1" smtClean="0"/>
              <a:t>redeposition</a:t>
            </a:r>
            <a:r>
              <a:rPr lang="en-US" dirty="0" smtClean="0"/>
              <a:t> of bone)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* </a:t>
            </a:r>
            <a:r>
              <a:rPr lang="en-US" sz="1800" dirty="0" smtClean="0"/>
              <a:t>Different parts of the same bone can have very different patterns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32688"/>
          </a:xfrm>
        </p:spPr>
        <p:txBody>
          <a:bodyPr/>
          <a:lstStyle/>
          <a:p>
            <a:r>
              <a:rPr lang="en-US" dirty="0" smtClean="0"/>
              <a:t>Cortical Stratification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 smtClean="0"/>
              <a:t>Indications:</a:t>
            </a:r>
          </a:p>
          <a:p>
            <a:r>
              <a:rPr lang="en-US" u="sng" dirty="0" smtClean="0"/>
              <a:t>Compacted coarse spongy bone:</a:t>
            </a:r>
            <a:r>
              <a:rPr lang="en-US" dirty="0" smtClean="0"/>
              <a:t> Tissue was produced during </a:t>
            </a:r>
            <a:r>
              <a:rPr lang="en-US" dirty="0" err="1" smtClean="0"/>
              <a:t>endosteal</a:t>
            </a:r>
            <a:r>
              <a:rPr lang="en-US" dirty="0" smtClean="0"/>
              <a:t> growth and was once located near the ends of the bone</a:t>
            </a:r>
          </a:p>
          <a:p>
            <a:endParaRPr lang="en-US" dirty="0" smtClean="0"/>
          </a:p>
          <a:p>
            <a:r>
              <a:rPr lang="en-US" u="sng" dirty="0" smtClean="0"/>
              <a:t>Inner circumferential lamellae in bone cross section:</a:t>
            </a:r>
            <a:r>
              <a:rPr lang="en-US" dirty="0" smtClean="0"/>
              <a:t> Formed in the absence of spongy bone resulting from </a:t>
            </a:r>
            <a:r>
              <a:rPr lang="en-US" dirty="0" err="1" smtClean="0"/>
              <a:t>metaphyseal</a:t>
            </a:r>
            <a:r>
              <a:rPr lang="en-US" dirty="0" smtClean="0"/>
              <a:t> and </a:t>
            </a:r>
            <a:r>
              <a:rPr lang="en-US" dirty="0" err="1" smtClean="0"/>
              <a:t>diaphyseal</a:t>
            </a:r>
            <a:r>
              <a:rPr lang="en-US" dirty="0" smtClean="0"/>
              <a:t> remodeling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32688"/>
          </a:xfrm>
        </p:spPr>
        <p:txBody>
          <a:bodyPr/>
          <a:lstStyle/>
          <a:p>
            <a:r>
              <a:rPr lang="en-US" dirty="0" smtClean="0"/>
              <a:t>Femoral Growth in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5181600" cy="88392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Mammalian Femur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6046899" cy="299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19800" y="2133600"/>
            <a:ext cx="312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Cartilage formation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Osteoblasts</a:t>
            </a:r>
            <a:r>
              <a:rPr lang="en-US" dirty="0" smtClean="0"/>
              <a:t> deposit bone over the cartilage surface</a:t>
            </a:r>
          </a:p>
          <a:p>
            <a:pPr marL="342900" indent="-342900">
              <a:buAutoNum type="arabicPeriod"/>
            </a:pPr>
            <a:r>
              <a:rPr lang="en-US" dirty="0" smtClean="0"/>
              <a:t>Calcification of inner shaft, </a:t>
            </a:r>
            <a:r>
              <a:rPr lang="en-US" dirty="0" err="1" smtClean="0"/>
              <a:t>chondroclast</a:t>
            </a:r>
            <a:r>
              <a:rPr lang="en-US" dirty="0" smtClean="0"/>
              <a:t> </a:t>
            </a:r>
            <a:r>
              <a:rPr lang="en-US" dirty="0" err="1" smtClean="0"/>
              <a:t>resorb</a:t>
            </a:r>
            <a:r>
              <a:rPr lang="en-US" dirty="0" smtClean="0"/>
              <a:t> cartilage and vessels invade the cavity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Osteoblast</a:t>
            </a:r>
            <a:r>
              <a:rPr lang="en-US" dirty="0" smtClean="0"/>
              <a:t> line cavity with bone</a:t>
            </a:r>
          </a:p>
          <a:p>
            <a:pPr marL="342900" indent="-342900">
              <a:buAutoNum type="arabicPeriod"/>
            </a:pPr>
            <a:r>
              <a:rPr lang="en-US" dirty="0" smtClean="0"/>
              <a:t>Process continues along shaft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5867400"/>
            <a:ext cx="474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Bones thicken via </a:t>
            </a:r>
            <a:r>
              <a:rPr lang="en-US" dirty="0" err="1" smtClean="0"/>
              <a:t>periosteal</a:t>
            </a:r>
            <a:r>
              <a:rPr lang="en-US" dirty="0" smtClean="0"/>
              <a:t> bone production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Bones lengthen via terminal cartilage growth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56488"/>
          </a:xfrm>
        </p:spPr>
        <p:txBody>
          <a:bodyPr/>
          <a:lstStyle/>
          <a:p>
            <a:r>
              <a:rPr lang="en-US" dirty="0" smtClean="0"/>
              <a:t>Mammalian Femur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935480"/>
            <a:ext cx="4191000" cy="4389120"/>
          </a:xfrm>
        </p:spPr>
        <p:txBody>
          <a:bodyPr/>
          <a:lstStyle/>
          <a:p>
            <a:r>
              <a:rPr lang="en-US" dirty="0" smtClean="0"/>
              <a:t>2 ossification centers:</a:t>
            </a:r>
          </a:p>
          <a:p>
            <a:pPr lvl="1"/>
            <a:r>
              <a:rPr lang="en-US" dirty="0" err="1" smtClean="0"/>
              <a:t>Diaphysis</a:t>
            </a:r>
            <a:endParaRPr lang="en-US" dirty="0" smtClean="0"/>
          </a:p>
          <a:p>
            <a:pPr lvl="1"/>
            <a:r>
              <a:rPr lang="en-US" dirty="0" smtClean="0"/>
              <a:t>Spongy Bone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Contact of the two inhibits further growth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0767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95400"/>
            <a:ext cx="3733800" cy="4389120"/>
          </a:xfrm>
        </p:spPr>
        <p:txBody>
          <a:bodyPr/>
          <a:lstStyle/>
          <a:p>
            <a:r>
              <a:rPr lang="en-US" dirty="0" smtClean="0"/>
              <a:t>Cartilaginous regions usually degrade and don’t get preserved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428999"/>
            <a:ext cx="3962400" cy="320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 smtClean="0"/>
              <a:t>Italian scientist </a:t>
            </a:r>
            <a:r>
              <a:rPr lang="en-US" dirty="0" err="1" smtClean="0"/>
              <a:t>Amprino</a:t>
            </a:r>
            <a:r>
              <a:rPr lang="en-US" dirty="0" smtClean="0"/>
              <a:t> proposed that differences in bone tissue types reflect variations in bone depositional rates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Slow rate of bone formation results </a:t>
            </a:r>
            <a:r>
              <a:rPr lang="en-US" b="1" dirty="0" smtClean="0"/>
              <a:t>lamellar bone matrix- </a:t>
            </a:r>
            <a:r>
              <a:rPr lang="en-US" dirty="0" smtClean="0"/>
              <a:t>ordered arrangement of collagen fibers and </a:t>
            </a:r>
            <a:r>
              <a:rPr lang="en-US" dirty="0" err="1" smtClean="0"/>
              <a:t>osteocytes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rate results in </a:t>
            </a:r>
            <a:r>
              <a:rPr lang="en-US" b="1" dirty="0" err="1" smtClean="0"/>
              <a:t>fibrolamellar</a:t>
            </a:r>
            <a:r>
              <a:rPr lang="en-US" b="1" dirty="0" smtClean="0"/>
              <a:t> bone </a:t>
            </a:r>
            <a:r>
              <a:rPr lang="en-US" dirty="0" smtClean="0"/>
              <a:t>tissue in which collagen fibers are haphazardly arranged and forms woven bone matrix. </a:t>
            </a:r>
          </a:p>
          <a:p>
            <a:pPr lvl="2"/>
            <a:r>
              <a:rPr lang="en-US" dirty="0" smtClean="0"/>
              <a:t>Randomly distributed globular </a:t>
            </a:r>
            <a:r>
              <a:rPr lang="en-US" dirty="0" err="1" smtClean="0"/>
              <a:t>osteocytes</a:t>
            </a:r>
            <a:r>
              <a:rPr lang="en-US" dirty="0" smtClean="0"/>
              <a:t> and numerous entrapped blood vessels</a:t>
            </a:r>
          </a:p>
          <a:p>
            <a:pPr lvl="2"/>
            <a:r>
              <a:rPr lang="en-US" dirty="0" smtClean="0"/>
              <a:t>Lamellar bone is eventually formed around each blood vessel to produce </a:t>
            </a:r>
            <a:r>
              <a:rPr lang="en-US" b="1" dirty="0" smtClean="0"/>
              <a:t>primary </a:t>
            </a:r>
            <a:r>
              <a:rPr lang="en-US" b="1" dirty="0" err="1" smtClean="0"/>
              <a:t>osteons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66800" y="609600"/>
            <a:ext cx="507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Amprino’s</a:t>
            </a:r>
            <a:r>
              <a:rPr lang="en-US" sz="4000" dirty="0" smtClean="0"/>
              <a:t> Hypothesis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32688"/>
          </a:xfrm>
        </p:spPr>
        <p:txBody>
          <a:bodyPr/>
          <a:lstStyle/>
          <a:p>
            <a:r>
              <a:rPr lang="en-US" dirty="0" smtClean="0"/>
              <a:t>Rate of Bone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Although organic components (collagen, </a:t>
            </a:r>
            <a:r>
              <a:rPr lang="en-US" dirty="0" err="1" smtClean="0"/>
              <a:t>osteocytes</a:t>
            </a:r>
            <a:r>
              <a:rPr lang="en-US" dirty="0" smtClean="0"/>
              <a:t>, and vessels) are not preserved, arrangement of crystals of the bone mineral is preserved</a:t>
            </a:r>
          </a:p>
          <a:p>
            <a:endParaRPr lang="en-US" dirty="0" smtClean="0"/>
          </a:p>
          <a:p>
            <a:r>
              <a:rPr lang="en-US" dirty="0" smtClean="0"/>
              <a:t>Bone mineral arrangement follows the organization of collagen matrix</a:t>
            </a:r>
          </a:p>
          <a:p>
            <a:endParaRPr lang="en-US" dirty="0" smtClean="0"/>
          </a:p>
          <a:p>
            <a:r>
              <a:rPr lang="en-US" dirty="0" smtClean="0"/>
              <a:t>Permits deduction about the type of bone tissue that was present</a:t>
            </a:r>
          </a:p>
          <a:p>
            <a:pPr lvl="1"/>
            <a:r>
              <a:rPr lang="en-US" dirty="0" smtClean="0"/>
              <a:t>Inference about qualitative rate of bone formation</a:t>
            </a:r>
          </a:p>
          <a:p>
            <a:pPr lvl="1"/>
            <a:r>
              <a:rPr lang="en-US" dirty="0" smtClean="0"/>
              <a:t>Fossil bones preserve </a:t>
            </a:r>
            <a:r>
              <a:rPr lang="en-US" dirty="0" err="1" smtClean="0"/>
              <a:t>canaliculi</a:t>
            </a:r>
            <a:r>
              <a:rPr lang="en-US" dirty="0" smtClean="0"/>
              <a:t>, lacunae, and cavities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280" y="457200"/>
            <a:ext cx="3525520" cy="63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48200" y="914400"/>
            <a:ext cx="21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Fibrolamellar</a:t>
            </a:r>
            <a:r>
              <a:rPr lang="en-US" dirty="0" smtClean="0"/>
              <a:t> bone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6334" y="3124200"/>
            <a:ext cx="458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Lamellar bone with lines of arrested growth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5410200"/>
            <a:ext cx="361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Endosteally</a:t>
            </a:r>
            <a:r>
              <a:rPr lang="en-US" dirty="0" smtClean="0"/>
              <a:t> </a:t>
            </a:r>
            <a:r>
              <a:rPr lang="en-US" dirty="0" err="1" smtClean="0"/>
              <a:t>lamellated</a:t>
            </a:r>
            <a:r>
              <a:rPr lang="en-US" dirty="0" smtClean="0"/>
              <a:t> bone tissue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32688"/>
          </a:xfrm>
        </p:spPr>
        <p:txBody>
          <a:bodyPr/>
          <a:lstStyle/>
          <a:p>
            <a:r>
              <a:rPr lang="en-US" dirty="0" smtClean="0"/>
              <a:t>Bone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305800" cy="2179320"/>
          </a:xfrm>
        </p:spPr>
        <p:txBody>
          <a:bodyPr/>
          <a:lstStyle/>
          <a:p>
            <a:r>
              <a:rPr lang="en-US" dirty="0" smtClean="0"/>
              <a:t>Drift- growth of one surface involves removal of bone from the </a:t>
            </a:r>
            <a:r>
              <a:rPr lang="en-US" dirty="0" err="1" smtClean="0"/>
              <a:t>contralateral</a:t>
            </a:r>
            <a:r>
              <a:rPr lang="en-US" dirty="0" smtClean="0"/>
              <a:t> surface 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752600" y="1219200"/>
            <a:ext cx="7096125" cy="2819400"/>
            <a:chOff x="1752600" y="1981200"/>
            <a:chExt cx="7096125" cy="2819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981200"/>
              <a:ext cx="3895725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752600" y="2971800"/>
              <a:ext cx="25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accent1">
                      <a:lumMod val="50000"/>
                    </a:schemeClr>
                  </a:solidFill>
                </a:rPr>
                <a:t>Endosteal</a:t>
              </a:r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</a:rPr>
                <a:t> surface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0" y="2362200"/>
              <a:ext cx="25010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2060"/>
                  </a:solidFill>
                </a:rPr>
                <a:t>Periosteal</a:t>
              </a:r>
              <a:r>
                <a:rPr lang="en-US" sz="2400" dirty="0" smtClean="0">
                  <a:solidFill>
                    <a:srgbClr val="002060"/>
                  </a:solidFill>
                </a:rPr>
                <a:t> surface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7" idx="3"/>
            </p:cNvCxnSpPr>
            <p:nvPr/>
          </p:nvCxnSpPr>
          <p:spPr>
            <a:xfrm>
              <a:off x="4558469" y="2593033"/>
              <a:ext cx="927931" cy="378767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6" idx="3"/>
            </p:cNvCxnSpPr>
            <p:nvPr/>
          </p:nvCxnSpPr>
          <p:spPr>
            <a:xfrm>
              <a:off x="4262711" y="3202633"/>
              <a:ext cx="1071289" cy="37876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799" y="5029200"/>
            <a:ext cx="25585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en-US" dirty="0" smtClean="0"/>
              <a:t>Quantitative information about the rate of bone formation: Fluorescent labeling using </a:t>
            </a:r>
            <a:r>
              <a:rPr lang="en-US" dirty="0" err="1" smtClean="0"/>
              <a:t>fluorochrome</a:t>
            </a:r>
            <a:r>
              <a:rPr lang="en-US" dirty="0" smtClean="0"/>
              <a:t> stains</a:t>
            </a:r>
          </a:p>
          <a:p>
            <a:pPr lvl="1"/>
            <a:r>
              <a:rPr lang="en-US" dirty="0" smtClean="0"/>
              <a:t>Binds to newly formed bone</a:t>
            </a:r>
          </a:p>
          <a:p>
            <a:pPr lvl="1"/>
            <a:r>
              <a:rPr lang="en-US" dirty="0" smtClean="0"/>
              <a:t>Used to determine where and how much bone was deposited</a:t>
            </a:r>
          </a:p>
          <a:p>
            <a:pPr lvl="1"/>
            <a:r>
              <a:rPr lang="en-US" dirty="0" smtClean="0"/>
              <a:t>Different color stains to demarcate duration of differing periods of growth- quantification of bone deposition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/>
            <a:r>
              <a:rPr lang="en-US" dirty="0" err="1" smtClean="0"/>
              <a:t>Fluorochrome</a:t>
            </a:r>
            <a:r>
              <a:rPr lang="en-US" dirty="0" smtClean="0"/>
              <a:t> Staining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935480"/>
            <a:ext cx="4495800" cy="30175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Labeled in order: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 err="1" smtClean="0"/>
              <a:t>Tetracyclin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err="1" smtClean="0"/>
              <a:t>Hematoporphyrine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DCAF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4099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0" y="6248400"/>
            <a:ext cx="1811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Tibial</a:t>
            </a:r>
            <a:r>
              <a:rPr lang="en-US" sz="1200" dirty="0" smtClean="0"/>
              <a:t> </a:t>
            </a:r>
            <a:r>
              <a:rPr lang="en-US" sz="1200" dirty="0" err="1" smtClean="0"/>
              <a:t>Metaphyseal</a:t>
            </a:r>
            <a:r>
              <a:rPr lang="en-US" sz="1200" dirty="0" smtClean="0"/>
              <a:t> Bone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Cyclical </a:t>
            </a:r>
            <a:r>
              <a:rPr lang="en-US" dirty="0" err="1" smtClean="0"/>
              <a:t>vs</a:t>
            </a:r>
            <a:r>
              <a:rPr lang="en-US" dirty="0" smtClean="0"/>
              <a:t> Noncyclical Growth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Structure of primary compact bone provides direct assessment of whether bone deposition was continuous or interrupted</a:t>
            </a:r>
          </a:p>
          <a:p>
            <a:endParaRPr lang="en-US" dirty="0" smtClean="0"/>
          </a:p>
          <a:p>
            <a:r>
              <a:rPr lang="en-US" dirty="0" smtClean="0"/>
              <a:t>Cyclic- interrupted growth</a:t>
            </a:r>
          </a:p>
          <a:p>
            <a:endParaRPr lang="en-US" dirty="0" smtClean="0"/>
          </a:p>
          <a:p>
            <a:r>
              <a:rPr lang="en-US" dirty="0" smtClean="0"/>
              <a:t>Non-cyclic- continuous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Cyclical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 growth rings or alternating bands of tissue types</a:t>
            </a:r>
          </a:p>
          <a:p>
            <a:pPr lvl="1"/>
            <a:r>
              <a:rPr lang="en-US" dirty="0" smtClean="0"/>
              <a:t>This tissue type is termed zonal bone and the resulting bands of tissue are the </a:t>
            </a:r>
            <a:r>
              <a:rPr lang="en-US" u="sng" dirty="0" smtClean="0"/>
              <a:t>zones</a:t>
            </a:r>
            <a:r>
              <a:rPr lang="en-US" dirty="0" smtClean="0"/>
              <a:t> and </a:t>
            </a:r>
            <a:r>
              <a:rPr lang="en-US" u="sng" dirty="0" smtClean="0"/>
              <a:t>annuli</a:t>
            </a:r>
          </a:p>
          <a:p>
            <a:r>
              <a:rPr lang="en-US" b="1" dirty="0" smtClean="0"/>
              <a:t>Zones</a:t>
            </a:r>
            <a:r>
              <a:rPr lang="en-US" dirty="0" smtClean="0"/>
              <a:t> more </a:t>
            </a:r>
            <a:r>
              <a:rPr lang="en-US" dirty="0" err="1" smtClean="0"/>
              <a:t>vascularized</a:t>
            </a:r>
            <a:r>
              <a:rPr lang="en-US" dirty="0" smtClean="0"/>
              <a:t>, represents fast growth</a:t>
            </a:r>
          </a:p>
          <a:p>
            <a:r>
              <a:rPr lang="en-US" dirty="0" smtClean="0"/>
              <a:t>Poorly </a:t>
            </a:r>
            <a:r>
              <a:rPr lang="en-US" dirty="0" err="1" smtClean="0"/>
              <a:t>vascularized</a:t>
            </a:r>
            <a:r>
              <a:rPr lang="en-US" dirty="0" smtClean="0"/>
              <a:t> </a:t>
            </a:r>
            <a:r>
              <a:rPr lang="en-US" b="1" dirty="0" smtClean="0"/>
              <a:t>annuli</a:t>
            </a:r>
            <a:r>
              <a:rPr lang="en-US" dirty="0" smtClean="0"/>
              <a:t> (usually lamellar bone) represents periods of slower growth</a:t>
            </a:r>
          </a:p>
          <a:p>
            <a:r>
              <a:rPr lang="en-US" dirty="0" smtClean="0"/>
              <a:t>Pauses in bone growth are called </a:t>
            </a:r>
            <a:r>
              <a:rPr lang="en-US" b="1" dirty="0" smtClean="0"/>
              <a:t>Lines of Arrested Growth (LAG)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/>
          <a:lstStyle/>
          <a:p>
            <a:r>
              <a:rPr lang="en-US" dirty="0" smtClean="0"/>
              <a:t>Counting zones and annuli to estimate the organism’s age is called </a:t>
            </a:r>
            <a:r>
              <a:rPr lang="en-US" b="1" dirty="0" err="1" smtClean="0"/>
              <a:t>Skeletochronology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Cyclical </a:t>
            </a:r>
            <a:r>
              <a:rPr lang="en-US" dirty="0" err="1" smtClean="0"/>
              <a:t>vs</a:t>
            </a:r>
            <a:r>
              <a:rPr lang="en-US" dirty="0" smtClean="0"/>
              <a:t> Noncyclical Growth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663" y="2143125"/>
            <a:ext cx="69246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95400" y="4800600"/>
            <a:ext cx="214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Cyclic (interrupted)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00600"/>
            <a:ext cx="251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Noncyclic</a:t>
            </a:r>
            <a:r>
              <a:rPr lang="en-US" dirty="0" smtClean="0"/>
              <a:t> (continuous)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935480"/>
            <a:ext cx="4572000" cy="4389120"/>
          </a:xfrm>
        </p:spPr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552450"/>
            <a:ext cx="8901113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Growth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Reptiles generally have one single zone and annulus per year</a:t>
            </a:r>
          </a:p>
          <a:p>
            <a:pPr lvl="1"/>
            <a:r>
              <a:rPr lang="en-US" dirty="0" smtClean="0"/>
              <a:t>Zones form during warmer months</a:t>
            </a:r>
          </a:p>
          <a:p>
            <a:pPr lvl="1"/>
            <a:r>
              <a:rPr lang="en-US" dirty="0" smtClean="0"/>
              <a:t>Annulus form during unfavorable periods</a:t>
            </a:r>
          </a:p>
          <a:p>
            <a:pPr lvl="1"/>
            <a:r>
              <a:rPr lang="en-US" dirty="0" err="1" smtClean="0"/>
              <a:t>Skeletochronology</a:t>
            </a:r>
            <a:r>
              <a:rPr lang="en-US" dirty="0" smtClean="0"/>
              <a:t>- age estimate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Dye patterns reveal seasonally related bone deposition</a:t>
            </a:r>
          </a:p>
          <a:p>
            <a:pPr lvl="1"/>
            <a:r>
              <a:rPr lang="en-US" dirty="0" smtClean="0"/>
              <a:t>Spacing between rings become closer after sexual maturity</a:t>
            </a:r>
          </a:p>
          <a:p>
            <a:pPr lvl="1"/>
            <a:r>
              <a:rPr lang="en-US" dirty="0" smtClean="0"/>
              <a:t>Estimates age of maturity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828800"/>
            <a:ext cx="44577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9200" y="2667000"/>
            <a:ext cx="105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Alligator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5257800"/>
            <a:ext cx="114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Kangaroo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2743200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Monitor Lizard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5257800"/>
            <a:ext cx="119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Bear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609600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Zonal Bones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762000" y="1524000"/>
            <a:ext cx="80010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Growth Rings in Mammals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Unlike zonal bone formed in compact bone of reptiles, the “recording” part of the bone is the </a:t>
            </a:r>
            <a:r>
              <a:rPr lang="en-US" dirty="0" err="1" smtClean="0"/>
              <a:t>periosteal</a:t>
            </a:r>
            <a:r>
              <a:rPr lang="en-US" dirty="0" smtClean="0"/>
              <a:t> zone (outermost region of the </a:t>
            </a:r>
            <a:r>
              <a:rPr lang="en-US" dirty="0" err="1" smtClean="0"/>
              <a:t>coritcal</a:t>
            </a:r>
            <a:r>
              <a:rPr lang="en-US" dirty="0" smtClean="0"/>
              <a:t> bone)</a:t>
            </a:r>
          </a:p>
          <a:p>
            <a:pPr lvl="1"/>
            <a:r>
              <a:rPr lang="en-US" dirty="0" smtClean="0"/>
              <a:t>Formed when overall body growth rate slowed down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Juvenile mammals have highly </a:t>
            </a:r>
            <a:r>
              <a:rPr lang="en-US" dirty="0" err="1" smtClean="0"/>
              <a:t>vascularized</a:t>
            </a:r>
            <a:r>
              <a:rPr lang="en-US" dirty="0" smtClean="0"/>
              <a:t> bone without any interruptions in the rate of growth</a:t>
            </a:r>
          </a:p>
          <a:p>
            <a:r>
              <a:rPr lang="en-US" dirty="0" smtClean="0"/>
              <a:t>Later in ontogeny, mammals begin depositing dense bone </a:t>
            </a:r>
            <a:r>
              <a:rPr lang="en-US" dirty="0" err="1" smtClean="0"/>
              <a:t>periosteally</a:t>
            </a:r>
            <a:r>
              <a:rPr lang="en-US" dirty="0" smtClean="0"/>
              <a:t> and can form rest lines in this region</a:t>
            </a:r>
          </a:p>
          <a:p>
            <a:pPr lvl="1"/>
            <a:r>
              <a:rPr lang="en-US" dirty="0" smtClean="0"/>
              <a:t>Only </a:t>
            </a:r>
            <a:r>
              <a:rPr lang="en-US" dirty="0" err="1" smtClean="0"/>
              <a:t>periosteal</a:t>
            </a:r>
            <a:r>
              <a:rPr lang="en-US" dirty="0" smtClean="0"/>
              <a:t> zone of compact bone is a recording structure of growth</a:t>
            </a:r>
          </a:p>
          <a:p>
            <a:pPr lvl="1"/>
            <a:r>
              <a:rPr lang="en-US" dirty="0" smtClean="0"/>
              <a:t>Estimation of age requires correction factor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828800"/>
            <a:ext cx="44577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9200" y="2667000"/>
            <a:ext cx="1053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Alligator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5257800"/>
            <a:ext cx="114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Kangaroo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34200" y="2743200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Monitor Lizard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5257800"/>
            <a:ext cx="119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Bear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609600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Zonal Bones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762000" y="4572000"/>
            <a:ext cx="8001000" cy="198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Bone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31920"/>
          </a:xfrm>
        </p:spPr>
        <p:txBody>
          <a:bodyPr/>
          <a:lstStyle/>
          <a:p>
            <a:r>
              <a:rPr lang="en-US" dirty="0" smtClean="0"/>
              <a:t>Woven Bone</a:t>
            </a:r>
          </a:p>
          <a:p>
            <a:endParaRPr lang="en-US" dirty="0" smtClean="0"/>
          </a:p>
          <a:p>
            <a:r>
              <a:rPr lang="en-US" dirty="0" smtClean="0"/>
              <a:t>Lamellar Bone</a:t>
            </a:r>
          </a:p>
          <a:p>
            <a:endParaRPr lang="en-US" dirty="0" smtClean="0"/>
          </a:p>
          <a:p>
            <a:r>
              <a:rPr lang="en-US" dirty="0" err="1" smtClean="0"/>
              <a:t>Fibrolamellar</a:t>
            </a:r>
            <a:r>
              <a:rPr lang="en-US" dirty="0" smtClean="0"/>
              <a:t> Bone</a:t>
            </a:r>
          </a:p>
          <a:p>
            <a:endParaRPr lang="en-US" dirty="0" smtClean="0"/>
          </a:p>
          <a:p>
            <a:r>
              <a:rPr lang="en-US" dirty="0" err="1" smtClean="0"/>
              <a:t>Haversian</a:t>
            </a:r>
            <a:r>
              <a:rPr lang="en-US" dirty="0" smtClean="0"/>
              <a:t> Bone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 </a:t>
            </a:r>
            <a:r>
              <a:rPr lang="en-US" dirty="0" err="1" smtClean="0"/>
              <a:t>skeletochronology</a:t>
            </a:r>
            <a:endParaRPr lang="en-US" dirty="0" smtClean="0"/>
          </a:p>
          <a:p>
            <a:pPr lvl="1"/>
            <a:r>
              <a:rPr lang="en-US" dirty="0" smtClean="0"/>
              <a:t>Some mammals have </a:t>
            </a:r>
            <a:r>
              <a:rPr lang="en-US" dirty="0" err="1" smtClean="0"/>
              <a:t>periosteal</a:t>
            </a:r>
            <a:r>
              <a:rPr lang="en-US" dirty="0" smtClean="0"/>
              <a:t> bone without rest lines</a:t>
            </a:r>
          </a:p>
          <a:p>
            <a:pPr lvl="1"/>
            <a:r>
              <a:rPr lang="en-US" dirty="0" smtClean="0"/>
              <a:t>Fast growing mammals</a:t>
            </a:r>
          </a:p>
          <a:p>
            <a:pPr lvl="1"/>
            <a:r>
              <a:rPr lang="en-US" dirty="0" err="1" smtClean="0"/>
              <a:t>Periosteal</a:t>
            </a:r>
            <a:r>
              <a:rPr lang="en-US" dirty="0" smtClean="0"/>
              <a:t> bone is not considered good for age determination since it persists for a limited time only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Structure for recording growth is mainly </a:t>
            </a:r>
            <a:r>
              <a:rPr lang="en-US" b="1" dirty="0" err="1" smtClean="0"/>
              <a:t>cementum</a:t>
            </a:r>
            <a:r>
              <a:rPr lang="en-US" dirty="0" smtClean="0"/>
              <a:t> and </a:t>
            </a:r>
            <a:r>
              <a:rPr lang="en-US" b="1" dirty="0" smtClean="0"/>
              <a:t>dentine</a:t>
            </a:r>
            <a:r>
              <a:rPr lang="en-US" dirty="0" smtClean="0"/>
              <a:t> of teeth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828800"/>
            <a:ext cx="5410200" cy="438912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Cementum</a:t>
            </a:r>
            <a:r>
              <a:rPr lang="en-US" dirty="0" smtClean="0"/>
              <a:t> is regarded as best for </a:t>
            </a:r>
            <a:r>
              <a:rPr lang="en-US" dirty="0" err="1" smtClean="0"/>
              <a:t>skeletochronology</a:t>
            </a:r>
            <a:r>
              <a:rPr lang="en-US" dirty="0" smtClean="0"/>
              <a:t> since it forms during entire of the animal and unaffected by remodeling and reconstruction</a:t>
            </a:r>
          </a:p>
          <a:p>
            <a:r>
              <a:rPr lang="en-US" b="1" dirty="0" smtClean="0"/>
              <a:t>Dentine</a:t>
            </a:r>
            <a:r>
              <a:rPr lang="en-US" dirty="0" smtClean="0"/>
              <a:t> forms only until pulp </a:t>
            </a:r>
            <a:r>
              <a:rPr lang="en-US" dirty="0" err="1" smtClean="0"/>
              <a:t>caivty</a:t>
            </a:r>
            <a:r>
              <a:rPr lang="en-US" dirty="0" smtClean="0"/>
              <a:t> is filled</a:t>
            </a:r>
          </a:p>
          <a:p>
            <a:pPr lvl="1"/>
            <a:r>
              <a:rPr lang="en-US" dirty="0" smtClean="0"/>
              <a:t>Affected by seasonal, </a:t>
            </a:r>
            <a:r>
              <a:rPr lang="en-US" dirty="0" err="1" smtClean="0"/>
              <a:t>intraseasonal</a:t>
            </a:r>
            <a:r>
              <a:rPr lang="en-US" dirty="0" smtClean="0"/>
              <a:t>, and daily changes in growth rate and calcification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1200"/>
            <a:ext cx="3218053" cy="348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62000" y="5791200"/>
            <a:ext cx="235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Cementum</a:t>
            </a:r>
            <a:r>
              <a:rPr lang="en-US" dirty="0" smtClean="0"/>
              <a:t> &gt; Dentine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Noncyclical Bone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r>
              <a:rPr lang="en-US" dirty="0" smtClean="0"/>
              <a:t>Sustained, uninterrupted bone formation results in lack of </a:t>
            </a:r>
            <a:r>
              <a:rPr lang="en-US" dirty="0" err="1" smtClean="0"/>
              <a:t>zonation</a:t>
            </a:r>
            <a:r>
              <a:rPr lang="en-US" dirty="0" smtClean="0"/>
              <a:t> in the </a:t>
            </a:r>
            <a:r>
              <a:rPr lang="en-US" dirty="0" err="1" smtClean="0"/>
              <a:t>compacta</a:t>
            </a:r>
            <a:endParaRPr lang="en-US" dirty="0" smtClean="0"/>
          </a:p>
          <a:p>
            <a:pPr lvl="1"/>
            <a:r>
              <a:rPr lang="en-US" dirty="0" smtClean="0"/>
              <a:t>Indicates bone deposition was rapid and noncyclical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Tissue comprising the </a:t>
            </a:r>
            <a:r>
              <a:rPr lang="en-US" dirty="0" err="1" smtClean="0"/>
              <a:t>compacta</a:t>
            </a:r>
            <a:r>
              <a:rPr lang="en-US" dirty="0" smtClean="0"/>
              <a:t> can be entirely of </a:t>
            </a:r>
            <a:r>
              <a:rPr lang="en-US" dirty="0" err="1" smtClean="0"/>
              <a:t>fibrolamellar</a:t>
            </a:r>
            <a:r>
              <a:rPr lang="en-US" dirty="0" smtClean="0"/>
              <a:t> bone or can grade into a parallel-fibered or lamellar type of tissue</a:t>
            </a:r>
          </a:p>
          <a:p>
            <a:pPr lvl="1"/>
            <a:r>
              <a:rPr lang="en-US" dirty="0" err="1" smtClean="0"/>
              <a:t>Fibrolamellar</a:t>
            </a:r>
            <a:r>
              <a:rPr lang="en-US" dirty="0" smtClean="0"/>
              <a:t> correlates with rapid growth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32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Bone </a:t>
            </a:r>
            <a:r>
              <a:rPr lang="en-US" dirty="0" err="1" smtClean="0"/>
              <a:t>Vascularization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Vascular bones have a network of blood vessels</a:t>
            </a:r>
          </a:p>
          <a:p>
            <a:pPr lvl="1"/>
            <a:r>
              <a:rPr lang="en-US" dirty="0" smtClean="0"/>
              <a:t>Armand de </a:t>
            </a:r>
            <a:r>
              <a:rPr lang="en-US" dirty="0" err="1" smtClean="0"/>
              <a:t>Ricqles</a:t>
            </a:r>
            <a:r>
              <a:rPr lang="en-US" dirty="0" smtClean="0"/>
              <a:t> equated channels to be occupied fully by </a:t>
            </a:r>
            <a:r>
              <a:rPr lang="en-US" dirty="0" err="1" smtClean="0"/>
              <a:t>vascularization</a:t>
            </a:r>
            <a:r>
              <a:rPr lang="en-US" dirty="0" smtClean="0"/>
              <a:t>, </a:t>
            </a:r>
            <a:r>
              <a:rPr lang="en-US" u="sng" dirty="0" smtClean="0"/>
              <a:t>which is wrong</a:t>
            </a:r>
          </a:p>
          <a:p>
            <a:pPr lvl="2"/>
            <a:r>
              <a:rPr lang="en-US" dirty="0" smtClean="0"/>
              <a:t>Nerves and connective tissues also</a:t>
            </a:r>
          </a:p>
          <a:p>
            <a:pPr lvl="2"/>
            <a:r>
              <a:rPr lang="en-US" dirty="0" smtClean="0"/>
              <a:t>Shape of cavity bore no resemblance to shape of blood vessels within</a:t>
            </a:r>
          </a:p>
          <a:p>
            <a:pPr lvl="2"/>
            <a:endParaRPr lang="en-US" dirty="0" smtClean="0"/>
          </a:p>
          <a:p>
            <a:r>
              <a:rPr lang="en-US" dirty="0" err="1" smtClean="0"/>
              <a:t>Avascularized</a:t>
            </a:r>
            <a:r>
              <a:rPr lang="en-US" dirty="0" smtClean="0"/>
              <a:t> bones have </a:t>
            </a:r>
            <a:r>
              <a:rPr lang="en-US" dirty="0" err="1" smtClean="0"/>
              <a:t>osteocytes</a:t>
            </a:r>
            <a:r>
              <a:rPr lang="en-US" dirty="0" smtClean="0"/>
              <a:t> developing a more extensive system of intercommunicating </a:t>
            </a:r>
            <a:r>
              <a:rPr lang="en-US" dirty="0" err="1" smtClean="0"/>
              <a:t>canaliculi</a:t>
            </a:r>
            <a:r>
              <a:rPr lang="en-US" dirty="0" smtClean="0"/>
              <a:t> (probably compensating for lack of blood vessels)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2723178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29000" y="11430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Laminar bone- bone formed in the </a:t>
            </a:r>
            <a:r>
              <a:rPr lang="en-US" dirty="0" err="1" smtClean="0"/>
              <a:t>periosteal</a:t>
            </a:r>
            <a:r>
              <a:rPr lang="en-US" dirty="0" smtClean="0"/>
              <a:t> region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Concentric channels around the cortex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28956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err="1" smtClean="0"/>
              <a:t>Plexiform</a:t>
            </a:r>
            <a:r>
              <a:rPr lang="en-US" dirty="0" smtClean="0"/>
              <a:t> bone- rapid depositional bone with increased mechanical support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Concentric channel with radial connections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257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Reticular bone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Irregular channels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152400"/>
            <a:ext cx="6626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Types of </a:t>
            </a:r>
            <a:r>
              <a:rPr lang="en-US" sz="4000" dirty="0" err="1" smtClean="0"/>
              <a:t>Fibrolamellar</a:t>
            </a:r>
            <a:r>
              <a:rPr lang="en-US" sz="4000" dirty="0" smtClean="0"/>
              <a:t> Tissue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32688"/>
          </a:xfrm>
        </p:spPr>
        <p:txBody>
          <a:bodyPr/>
          <a:lstStyle/>
          <a:p>
            <a:r>
              <a:rPr lang="en-US" dirty="0" smtClean="0"/>
              <a:t>Blood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Simple Blood Vessels- </a:t>
            </a:r>
            <a:r>
              <a:rPr lang="en-US" dirty="0" smtClean="0"/>
              <a:t>vessels that have no change in bone microstructure around the vascular channel</a:t>
            </a:r>
          </a:p>
          <a:p>
            <a:r>
              <a:rPr lang="en-US" b="1" dirty="0" smtClean="0"/>
              <a:t>Primary </a:t>
            </a:r>
            <a:r>
              <a:rPr lang="en-US" b="1" dirty="0" err="1" smtClean="0"/>
              <a:t>Osteon</a:t>
            </a:r>
            <a:endParaRPr lang="en-US" b="1" dirty="0" smtClean="0"/>
          </a:p>
          <a:p>
            <a:r>
              <a:rPr lang="en-US" b="1" dirty="0" smtClean="0"/>
              <a:t>Secondary </a:t>
            </a:r>
            <a:r>
              <a:rPr lang="en-US" b="1" dirty="0" err="1" smtClean="0"/>
              <a:t>Osteon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Primary </a:t>
            </a:r>
            <a:r>
              <a:rPr lang="en-US" dirty="0" err="1" smtClean="0"/>
              <a:t>osteons</a:t>
            </a:r>
            <a:r>
              <a:rPr lang="en-US" dirty="0" smtClean="0"/>
              <a:t> result when bone is formed rapidly and spaces are left around the blood vessels</a:t>
            </a:r>
          </a:p>
          <a:p>
            <a:pPr lvl="1"/>
            <a:r>
              <a:rPr lang="en-US" dirty="0" smtClean="0"/>
              <a:t>These spaces are later filled by lamellar tissue around the blood vessel, thus can be distinguishable by a bony ring around each blood vessel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168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Secondary </a:t>
            </a:r>
            <a:r>
              <a:rPr lang="en-US" dirty="0" err="1" smtClean="0"/>
              <a:t>osteons</a:t>
            </a:r>
            <a:r>
              <a:rPr lang="en-US" dirty="0" smtClean="0"/>
              <a:t> do not reflect rate of bone formation, but are the result of secondary reconstruction</a:t>
            </a:r>
          </a:p>
          <a:p>
            <a:pPr lvl="1"/>
            <a:r>
              <a:rPr lang="en-US" dirty="0" smtClean="0"/>
              <a:t>Removal of bone around a primary vascular canal, followed by subsequent </a:t>
            </a:r>
            <a:r>
              <a:rPr lang="en-US" dirty="0" err="1" smtClean="0"/>
              <a:t>redeposition</a:t>
            </a:r>
            <a:r>
              <a:rPr lang="en-US" dirty="0" smtClean="0"/>
              <a:t> of concentrically arranged lamellar bone in the erosion cavity</a:t>
            </a:r>
          </a:p>
          <a:p>
            <a:endParaRPr lang="en-US" dirty="0" smtClean="0"/>
          </a:p>
          <a:p>
            <a:r>
              <a:rPr lang="en-US" dirty="0" smtClean="0"/>
              <a:t>Secondary </a:t>
            </a:r>
            <a:r>
              <a:rPr lang="en-US" dirty="0" err="1" smtClean="0"/>
              <a:t>osteons</a:t>
            </a:r>
            <a:r>
              <a:rPr lang="en-US" dirty="0" smtClean="0"/>
              <a:t> are distinguished from primary by presence of a cement line or reversal line, marking the furthest extent of bone removal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33400"/>
            <a:ext cx="4648200" cy="607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95800" y="5486400"/>
            <a:ext cx="241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Dense </a:t>
            </a:r>
            <a:r>
              <a:rPr lang="en-US" dirty="0" err="1" smtClean="0"/>
              <a:t>Haversian</a:t>
            </a:r>
            <a:r>
              <a:rPr lang="en-US" dirty="0" smtClean="0"/>
              <a:t> Bone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6488"/>
          </a:xfrm>
        </p:spPr>
        <p:txBody>
          <a:bodyPr/>
          <a:lstStyle/>
          <a:p>
            <a:r>
              <a:rPr lang="en-US" dirty="0" smtClean="0"/>
              <a:t>Ontogenetic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Ontogeny describes the origin and development of an organism</a:t>
            </a:r>
          </a:p>
          <a:p>
            <a:pPr lvl="1"/>
            <a:r>
              <a:rPr lang="en-US" dirty="0" smtClean="0"/>
              <a:t>Surface texture, </a:t>
            </a:r>
            <a:r>
              <a:rPr lang="en-US" dirty="0" err="1" smtClean="0"/>
              <a:t>articular</a:t>
            </a:r>
            <a:r>
              <a:rPr lang="en-US" dirty="0" smtClean="0"/>
              <a:t> surfaces, open/closed sutures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Sometimes, morphological features cannot distinguish ontogenetic status</a:t>
            </a:r>
          </a:p>
          <a:p>
            <a:pPr lvl="1"/>
            <a:r>
              <a:rPr lang="en-US" dirty="0" smtClean="0"/>
              <a:t>Use of bone microstructure for more info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Juveniles typically have largely spongy bone from rapid rate of bone deposition</a:t>
            </a:r>
          </a:p>
          <a:p>
            <a:pPr lvl="1"/>
            <a:r>
              <a:rPr lang="en-US" dirty="0" smtClean="0"/>
              <a:t>Result is woven bone with haphazardly arranged </a:t>
            </a:r>
            <a:r>
              <a:rPr lang="en-US" dirty="0" err="1" smtClean="0"/>
              <a:t>osteocytes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r>
              <a:rPr lang="en-US" dirty="0" smtClean="0"/>
              <a:t>Woven bone provides more surface area for deposition of bone matrix than lamellar bone formation and permits more bone deposition at a given time</a:t>
            </a:r>
          </a:p>
          <a:p>
            <a:endParaRPr lang="en-US" dirty="0" smtClean="0"/>
          </a:p>
          <a:p>
            <a:r>
              <a:rPr lang="en-US" dirty="0" smtClean="0"/>
              <a:t>With increasing age, porous spaces are </a:t>
            </a:r>
            <a:r>
              <a:rPr lang="en-US" dirty="0" err="1" smtClean="0"/>
              <a:t>infilled</a:t>
            </a:r>
            <a:r>
              <a:rPr lang="en-US" dirty="0" smtClean="0"/>
              <a:t> with lamellar type of bone t issue and primary </a:t>
            </a:r>
            <a:r>
              <a:rPr lang="en-US" dirty="0" err="1" smtClean="0"/>
              <a:t>osteon</a:t>
            </a:r>
            <a:r>
              <a:rPr lang="en-US" dirty="0" smtClean="0"/>
              <a:t> results</a:t>
            </a:r>
          </a:p>
          <a:p>
            <a:pPr lvl="1"/>
            <a:r>
              <a:rPr lang="en-US" dirty="0" smtClean="0"/>
              <a:t>Increases strength of developing bone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5486400"/>
          </a:xfrm>
        </p:spPr>
        <p:txBody>
          <a:bodyPr/>
          <a:lstStyle/>
          <a:p>
            <a:r>
              <a:rPr lang="en-US" dirty="0" smtClean="0"/>
              <a:t>Woven Bone- fast deposition</a:t>
            </a:r>
          </a:p>
          <a:p>
            <a:pPr lvl="1"/>
            <a:r>
              <a:rPr lang="en-US" dirty="0" smtClean="0"/>
              <a:t>Found in fetal skeleton, areas of bone repair, or fast bone growth</a:t>
            </a:r>
          </a:p>
          <a:p>
            <a:pPr lvl="1"/>
            <a:r>
              <a:rPr lang="en-US" dirty="0" smtClean="0"/>
              <a:t>Porous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Lamellar Bone- lower deposition rate, but more organized</a:t>
            </a:r>
          </a:p>
          <a:p>
            <a:pPr lvl="1"/>
            <a:r>
              <a:rPr lang="en-US" dirty="0" err="1" smtClean="0"/>
              <a:t>Osteocytes</a:t>
            </a:r>
            <a:r>
              <a:rPr lang="en-US" dirty="0" smtClean="0"/>
              <a:t> reside in lamellar bone within the lacunae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00200"/>
            <a:ext cx="2057400" cy="154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257800"/>
            <a:ext cx="2209800" cy="15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>
            <a:stCxn id="3" idx="1"/>
            <a:endCxn id="3" idx="3"/>
          </p:cNvCxnSpPr>
          <p:nvPr/>
        </p:nvCxnSpPr>
        <p:spPr>
          <a:xfrm rot="10800000" flipH="1">
            <a:off x="304800" y="3352800"/>
            <a:ext cx="822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Sexing Bones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120"/>
          </a:xfrm>
        </p:spPr>
        <p:txBody>
          <a:bodyPr/>
          <a:lstStyle/>
          <a:p>
            <a:r>
              <a:rPr lang="en-US" dirty="0" smtClean="0"/>
              <a:t>Hominids</a:t>
            </a:r>
          </a:p>
          <a:p>
            <a:pPr lvl="1"/>
            <a:r>
              <a:rPr lang="en-US" dirty="0" smtClean="0"/>
              <a:t>Pelvic girdle and jaws exhibit sexual dimorphism </a:t>
            </a:r>
          </a:p>
          <a:p>
            <a:r>
              <a:rPr lang="en-US" dirty="0" smtClean="0"/>
              <a:t> clueless about majority of extinct animals </a:t>
            </a:r>
          </a:p>
          <a:p>
            <a:pPr lvl="1"/>
            <a:r>
              <a:rPr lang="en-US" dirty="0" err="1" smtClean="0"/>
              <a:t>Sinosauropteryx</a:t>
            </a:r>
            <a:r>
              <a:rPr lang="en-US" dirty="0" smtClean="0"/>
              <a:t> – preserved oviducts </a:t>
            </a:r>
            <a:endParaRPr lang="en-US" dirty="0"/>
          </a:p>
        </p:txBody>
      </p:sp>
      <p:pic>
        <p:nvPicPr>
          <p:cNvPr id="4" name="Picture 3" descr="Sinosauropteryx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429000"/>
            <a:ext cx="4572000" cy="3304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5312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taxa samples show dimorphism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Robust </a:t>
            </a:r>
            <a:r>
              <a:rPr lang="en-US" dirty="0" err="1" smtClean="0"/>
              <a:t>vs</a:t>
            </a:r>
            <a:r>
              <a:rPr lang="en-US" dirty="0" smtClean="0"/>
              <a:t> thin forms</a:t>
            </a:r>
          </a:p>
          <a:p>
            <a:pPr lvl="1"/>
            <a:r>
              <a:rPr lang="en-US" dirty="0" err="1" smtClean="0"/>
              <a:t>Syntarsus</a:t>
            </a:r>
            <a:endParaRPr lang="en-US" dirty="0" smtClean="0"/>
          </a:p>
          <a:p>
            <a:pPr lvl="2"/>
            <a:r>
              <a:rPr lang="en-US" dirty="0" err="1" smtClean="0"/>
              <a:t>Perimedullary</a:t>
            </a:r>
            <a:r>
              <a:rPr lang="en-US" dirty="0" smtClean="0"/>
              <a:t> erosion cavities in robust forms linked to egg laying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Syntarsus0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52800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634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Medullary bone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/>
          <a:lstStyle/>
          <a:p>
            <a:r>
              <a:rPr lang="en-US" dirty="0" smtClean="0"/>
              <a:t>Found in the medullary cavity of ovulating birds</a:t>
            </a:r>
          </a:p>
          <a:p>
            <a:r>
              <a:rPr lang="en-US" dirty="0"/>
              <a:t>Mineral store for eggshell formation during egg laying</a:t>
            </a:r>
          </a:p>
          <a:p>
            <a:endParaRPr lang="en-US" dirty="0"/>
          </a:p>
        </p:txBody>
      </p:sp>
      <p:pic>
        <p:nvPicPr>
          <p:cNvPr id="4" name="Picture 3" descr="photo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76624" y="2204775"/>
            <a:ext cx="4191000" cy="4963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200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Fig. 3.10 – femur of an ovulating hawk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216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Medullary bone might indicate female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not been recognized in any dinosaur bone </a:t>
            </a:r>
          </a:p>
          <a:p>
            <a:r>
              <a:rPr lang="en-US" dirty="0" smtClean="0"/>
              <a:t>No evidence of medullary bone forming </a:t>
            </a:r>
            <a:r>
              <a:rPr lang="en-US" dirty="0" err="1" smtClean="0"/>
              <a:t>preovulation</a:t>
            </a:r>
            <a:r>
              <a:rPr lang="en-US" dirty="0" smtClean="0"/>
              <a:t> in modern reptiles </a:t>
            </a:r>
          </a:p>
          <a:p>
            <a:endParaRPr lang="en-US" dirty="0"/>
          </a:p>
        </p:txBody>
      </p:sp>
      <p:pic>
        <p:nvPicPr>
          <p:cNvPr id="4" name="Picture 3" descr="ig25_oviraptor_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20012"/>
            <a:ext cx="4495800" cy="3937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876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Oviraptor</a:t>
            </a:r>
            <a:r>
              <a:rPr lang="en-US" dirty="0" smtClean="0"/>
              <a:t> found with a nest of eggs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1901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Biomechanical Adaptations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architecture of bone </a:t>
            </a:r>
          </a:p>
          <a:p>
            <a:pPr lvl="1"/>
            <a:r>
              <a:rPr lang="en-US" dirty="0" smtClean="0"/>
              <a:t>Forces that may have acted on it during life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Muscle contraction during embryogenesis </a:t>
            </a:r>
          </a:p>
          <a:p>
            <a:pPr lvl="1"/>
            <a:r>
              <a:rPr lang="en-US" dirty="0" smtClean="0"/>
              <a:t>Most important epigenetic factor of skeletal development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Bone is stressed and strained by complex factors </a:t>
            </a:r>
          </a:p>
          <a:p>
            <a:pPr lvl="1"/>
            <a:r>
              <a:rPr lang="en-US" dirty="0" smtClean="0"/>
              <a:t>Muscular activity, joints, ligaments, and tendons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319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response to forces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Dependent on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Magnitude force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Direction of force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Bone geometry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Bone material properties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6698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bones respond differently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Variability in bone stiffness and strength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Type of bone tissue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Porosity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Mineralization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Location of bone in skeleton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2235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is a composite material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properties of the whole bone is different from each of its components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Secondary osteons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Interstitial bone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Collagen-bone material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20717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properties are dependent on mineralization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High mineralization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Highly elastic but fractures easily </a:t>
            </a:r>
          </a:p>
          <a:p>
            <a:pPr lvl="1"/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Low mineralization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</a:t>
            </a:r>
            <a:r>
              <a:rPr lang="en-US" dirty="0" smtClean="0"/>
              <a:t>esistant to fractures but low elasticity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94165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Mineralization is controlled by various factors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Mineralization lag time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Time delay between deposition of organic matrix and mineral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Newer bone is mechanically different than older bone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Bone remodeling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Removal of primary bone increases porosity 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375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Fibrolamellar</a:t>
            </a:r>
            <a:r>
              <a:rPr lang="en-US" dirty="0" smtClean="0"/>
              <a:t> Bone- speed and characteristics intermediate to woven and lamellar bone</a:t>
            </a:r>
          </a:p>
          <a:p>
            <a:pPr lvl="1"/>
            <a:r>
              <a:rPr lang="en-US" dirty="0" smtClean="0"/>
              <a:t>Builds scaffolds quickly, then layer lamellar bone: alternating layer patterns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err="1" smtClean="0"/>
              <a:t>Haversian</a:t>
            </a:r>
            <a:r>
              <a:rPr lang="en-US" dirty="0" smtClean="0"/>
              <a:t> Bone- also known as Primary and Secondary </a:t>
            </a:r>
            <a:r>
              <a:rPr lang="en-US" dirty="0" err="1" smtClean="0"/>
              <a:t>Osteon</a:t>
            </a:r>
            <a:endParaRPr lang="en-US" dirty="0" smtClean="0"/>
          </a:p>
          <a:p>
            <a:pPr lvl="1"/>
            <a:r>
              <a:rPr lang="en-US" dirty="0" smtClean="0"/>
              <a:t>Central canal surrounded by series of lamellae</a:t>
            </a:r>
          </a:p>
          <a:p>
            <a:pPr lvl="1"/>
            <a:r>
              <a:rPr lang="en-US" dirty="0" smtClean="0"/>
              <a:t>Canal carries arteries, nerves, and communicates with lacunae of concentric rings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2578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>
            <a:stCxn id="4" idx="1"/>
            <a:endCxn id="4" idx="3"/>
          </p:cNvCxnSpPr>
          <p:nvPr/>
        </p:nvCxnSpPr>
        <p:spPr>
          <a:xfrm rot="10800000" flipH="1">
            <a:off x="457200" y="3390900"/>
            <a:ext cx="822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factors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Metabolic bone diseases 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Rickets 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Lack of </a:t>
            </a:r>
            <a:r>
              <a:rPr lang="en-US" dirty="0" err="1" smtClean="0"/>
              <a:t>Vit</a:t>
            </a:r>
            <a:r>
              <a:rPr lang="en-US" dirty="0" smtClean="0"/>
              <a:t> D, </a:t>
            </a:r>
            <a:r>
              <a:rPr lang="en-US" dirty="0" err="1" smtClean="0"/>
              <a:t>Ca</a:t>
            </a:r>
            <a:r>
              <a:rPr lang="en-US" dirty="0" smtClean="0"/>
              <a:t>, Phosphates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Leads to soft weak bones </a:t>
            </a:r>
          </a:p>
          <a:p>
            <a:pPr lvl="1">
              <a:lnSpc>
                <a:spcPct val="140000"/>
              </a:lnSpc>
            </a:pPr>
            <a:r>
              <a:rPr lang="en-US" dirty="0" err="1" smtClean="0"/>
              <a:t>Osteomalacia</a:t>
            </a:r>
            <a:r>
              <a:rPr lang="en-US" dirty="0" smtClean="0"/>
              <a:t> 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Lack of </a:t>
            </a:r>
            <a:r>
              <a:rPr lang="en-US" dirty="0" err="1" smtClean="0"/>
              <a:t>Vit</a:t>
            </a:r>
            <a:r>
              <a:rPr lang="en-US" dirty="0" smtClean="0"/>
              <a:t> D, cannot breakdown </a:t>
            </a:r>
            <a:r>
              <a:rPr lang="en-US" dirty="0" err="1" smtClean="0"/>
              <a:t>Vit</a:t>
            </a:r>
            <a:r>
              <a:rPr lang="en-US" dirty="0" smtClean="0"/>
              <a:t> D</a:t>
            </a:r>
          </a:p>
          <a:p>
            <a:pPr lvl="2">
              <a:lnSpc>
                <a:spcPct val="140000"/>
              </a:lnSpc>
            </a:pPr>
            <a:r>
              <a:rPr lang="en-US" dirty="0" smtClean="0"/>
              <a:t>leads to soft weak bones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5169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tissue types afford different mechanical properties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/>
              <a:t>Compact vs. </a:t>
            </a:r>
            <a:r>
              <a:rPr lang="en-US" dirty="0" err="1" smtClean="0"/>
              <a:t>cancellous</a:t>
            </a:r>
            <a:r>
              <a:rPr lang="en-US" dirty="0" smtClean="0"/>
              <a:t> bone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Porosity (spaces between </a:t>
            </a:r>
            <a:r>
              <a:rPr lang="en-US" dirty="0" err="1" smtClean="0"/>
              <a:t>trabeculae</a:t>
            </a:r>
            <a:r>
              <a:rPr lang="en-US" dirty="0" smtClean="0"/>
              <a:t>)</a:t>
            </a:r>
          </a:p>
          <a:p>
            <a:pPr lvl="1">
              <a:lnSpc>
                <a:spcPct val="140000"/>
              </a:lnSpc>
            </a:pPr>
            <a:r>
              <a:rPr lang="en-US" dirty="0" err="1" smtClean="0"/>
              <a:t>Cancellous</a:t>
            </a:r>
            <a:r>
              <a:rPr lang="en-US" dirty="0" smtClean="0"/>
              <a:t> is 30% to 90% porous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Compact is 5% to 30% porous </a:t>
            </a:r>
          </a:p>
          <a:p>
            <a:pPr lvl="1">
              <a:lnSpc>
                <a:spcPct val="140000"/>
              </a:lnSpc>
            </a:pPr>
            <a:r>
              <a:rPr lang="en-US" dirty="0" err="1" smtClean="0"/>
              <a:t>Cancellous</a:t>
            </a:r>
            <a:r>
              <a:rPr lang="en-US" dirty="0" smtClean="0"/>
              <a:t> is substantially less mineralized than compact  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6026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tissue types exhibit different strengths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/>
          </a:bodyPr>
          <a:lstStyle/>
          <a:p>
            <a:r>
              <a:rPr lang="en-US" dirty="0" smtClean="0"/>
              <a:t>Cortical bone </a:t>
            </a:r>
          </a:p>
          <a:p>
            <a:pPr lvl="1"/>
            <a:r>
              <a:rPr lang="en-US" dirty="0" smtClean="0"/>
              <a:t>Mechanical properties influenced by porosity and composition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Woven fibered bone</a:t>
            </a:r>
          </a:p>
          <a:p>
            <a:pPr lvl="1"/>
            <a:r>
              <a:rPr lang="en-US" dirty="0" smtClean="0"/>
              <a:t>Without primary osteons </a:t>
            </a:r>
          </a:p>
          <a:p>
            <a:pPr lvl="1"/>
            <a:r>
              <a:rPr lang="en-US" dirty="0" smtClean="0"/>
              <a:t>Weakest bone type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Circumferential lamellar bone </a:t>
            </a:r>
          </a:p>
          <a:p>
            <a:pPr lvl="1"/>
            <a:r>
              <a:rPr lang="en-US" dirty="0" smtClean="0"/>
              <a:t>Strongest bone type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9617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Remodeled bone strength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Cow bone experiments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Remolded bone 35% weaker than primary bone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Haversian</a:t>
            </a:r>
            <a:r>
              <a:rPr lang="en-US" dirty="0" smtClean="0"/>
              <a:t> remodeling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Decreased bone density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Reduced tensile strength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Fatigue resistance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6939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Secondary osteon mechanical properties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Vary in collagen-fiber orientations</a:t>
            </a:r>
          </a:p>
          <a:p>
            <a:r>
              <a:rPr lang="en-US" dirty="0" smtClean="0"/>
              <a:t>Each type designed to overcome a particular type of stress</a:t>
            </a:r>
            <a:endParaRPr lang="en-US" dirty="0"/>
          </a:p>
        </p:txBody>
      </p:sp>
      <p:pic>
        <p:nvPicPr>
          <p:cNvPr id="4" name="Picture 3" descr="ascenzi and bonucci.jp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2875692"/>
            <a:ext cx="3454805" cy="3906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3657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Ascenzi</a:t>
            </a:r>
            <a:r>
              <a:rPr lang="en-US" dirty="0" smtClean="0"/>
              <a:t> and </a:t>
            </a:r>
            <a:r>
              <a:rPr lang="en-US" dirty="0" err="1" smtClean="0"/>
              <a:t>Bonucci</a:t>
            </a:r>
            <a:r>
              <a:rPr lang="en-US" dirty="0" smtClean="0"/>
              <a:t>  1968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5733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is an adaptive tissue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Able to remodel itself in response to changes in its mechanical environment </a:t>
            </a:r>
          </a:p>
          <a:p>
            <a:endParaRPr lang="en-US" dirty="0" smtClean="0"/>
          </a:p>
          <a:p>
            <a:r>
              <a:rPr lang="en-US" dirty="0" smtClean="0"/>
              <a:t>Alters its structure is response to repeated stress and strain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2362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is an adaptive tissue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Sheep </a:t>
            </a:r>
          </a:p>
          <a:p>
            <a:pPr lvl="1"/>
            <a:r>
              <a:rPr lang="en-US" dirty="0" smtClean="0"/>
              <a:t>Exercised sheep had higher periosteal modeling and </a:t>
            </a:r>
            <a:r>
              <a:rPr lang="en-US" dirty="0" err="1" smtClean="0"/>
              <a:t>Haversian</a:t>
            </a:r>
            <a:r>
              <a:rPr lang="en-US" dirty="0" smtClean="0"/>
              <a:t> remodeling than sedentary control animals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Japanese Quail</a:t>
            </a:r>
          </a:p>
          <a:p>
            <a:pPr lvl="1"/>
            <a:r>
              <a:rPr lang="en-US" dirty="0" smtClean="0"/>
              <a:t>Effects of asymmetrical loads on hips </a:t>
            </a:r>
          </a:p>
          <a:p>
            <a:pPr lvl="1"/>
            <a:r>
              <a:rPr lang="en-US" dirty="0" smtClean="0"/>
              <a:t>Femur remodeled from normal cylindrical patterns to asymmetrical cross-sections </a:t>
            </a:r>
          </a:p>
          <a:p>
            <a:pPr lvl="1"/>
            <a:r>
              <a:rPr lang="en-US" dirty="0" smtClean="0"/>
              <a:t>  bone deposition increased 2X-3X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1724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Bone is an adaptive tissue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/>
          <a:lstStyle/>
          <a:p>
            <a:r>
              <a:rPr lang="en-US" dirty="0" smtClean="0"/>
              <a:t>Pigs </a:t>
            </a:r>
          </a:p>
          <a:p>
            <a:pPr lvl="1"/>
            <a:r>
              <a:rPr lang="en-US" dirty="0" smtClean="0"/>
              <a:t>Cortical thickness of limb bones of exercised pigs higher than </a:t>
            </a:r>
            <a:r>
              <a:rPr lang="en-US" dirty="0" err="1" smtClean="0"/>
              <a:t>nonexercised</a:t>
            </a:r>
            <a:r>
              <a:rPr lang="en-US" dirty="0" smtClean="0"/>
              <a:t> ones </a:t>
            </a:r>
          </a:p>
          <a:p>
            <a:pPr lvl="1"/>
            <a:r>
              <a:rPr lang="en-US" dirty="0" smtClean="0"/>
              <a:t>New bone mainly formed </a:t>
            </a:r>
            <a:r>
              <a:rPr lang="en-US" dirty="0" err="1" smtClean="0"/>
              <a:t>endosteally</a:t>
            </a:r>
            <a:endParaRPr lang="en-US" dirty="0" smtClean="0"/>
          </a:p>
          <a:p>
            <a:pPr lvl="1"/>
            <a:r>
              <a:rPr lang="en-US" dirty="0" smtClean="0"/>
              <a:t>Mechanically more optimal to for </a:t>
            </a:r>
            <a:r>
              <a:rPr lang="en-US" dirty="0" err="1" smtClean="0"/>
              <a:t>periosteally</a:t>
            </a:r>
            <a:endParaRPr lang="en-US" dirty="0" smtClean="0"/>
          </a:p>
          <a:p>
            <a:pPr marL="393192" lvl="1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4" name="Picture 3" descr="collegehumor.dae0fbdc653867eb5bab7b8e1bca17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800"/>
            <a:ext cx="4332071" cy="2971800"/>
          </a:xfrm>
          <a:prstGeom prst="rect">
            <a:avLst/>
          </a:prstGeom>
        </p:spPr>
      </p:pic>
      <p:pic>
        <p:nvPicPr>
          <p:cNvPr id="5" name="Picture 4" descr="muscle_pig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2590800" cy="3100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785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is an adaptive tissue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Adaptation isn’t due to stress alone </a:t>
            </a:r>
          </a:p>
          <a:p>
            <a:pPr lvl="1"/>
            <a:r>
              <a:rPr lang="en-US" dirty="0" smtClean="0"/>
              <a:t>Many unknown factors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Complicates the use of fossil architecture to interpret functional adaptation of the bone </a:t>
            </a:r>
          </a:p>
          <a:p>
            <a:endParaRPr lang="en-US" dirty="0" smtClean="0"/>
          </a:p>
          <a:p>
            <a:r>
              <a:rPr lang="en-US" dirty="0" smtClean="0"/>
              <a:t>Need more research on extant animal cortical bone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3723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Cross-sectional shape of  long bones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calculate</a:t>
            </a:r>
          </a:p>
          <a:p>
            <a:pPr lvl="1"/>
            <a:r>
              <a:rPr lang="en-US" dirty="0" smtClean="0"/>
              <a:t>Forces that acted on the bone </a:t>
            </a:r>
          </a:p>
          <a:p>
            <a:pPr lvl="1"/>
            <a:r>
              <a:rPr lang="en-US" dirty="0" smtClean="0"/>
              <a:t>Absolute and relative bone strength </a:t>
            </a:r>
          </a:p>
          <a:p>
            <a:r>
              <a:rPr lang="en-US" dirty="0" err="1" smtClean="0"/>
              <a:t>Dryosaurus</a:t>
            </a:r>
            <a:r>
              <a:rPr lang="en-US" dirty="0" smtClean="0"/>
              <a:t> </a:t>
            </a:r>
            <a:r>
              <a:rPr lang="en-US" dirty="0" err="1" smtClean="0"/>
              <a:t>lettowvorbecki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131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52400"/>
          <a:ext cx="8229600" cy="6492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810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endParaRPr lang="en-US" sz="3600" dirty="0" smtClean="0"/>
                    </a:p>
                    <a:p>
                      <a:pPr algn="ctr"/>
                      <a:r>
                        <a:rPr lang="en-US" sz="3200" dirty="0" smtClean="0"/>
                        <a:t>Woven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200" dirty="0" smtClean="0"/>
                        <a:t>Bone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Lamellar Bone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Fibrolamellar</a:t>
                      </a:r>
                      <a:r>
                        <a:rPr lang="en-US" sz="3200" dirty="0" smtClean="0"/>
                        <a:t> Bone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47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Haversian</a:t>
                      </a:r>
                      <a:r>
                        <a:rPr lang="en-US" sz="3200" dirty="0" smtClean="0"/>
                        <a:t> Bone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609600"/>
            <a:ext cx="1752600" cy="13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057400"/>
            <a:ext cx="2057400" cy="139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Cross-sectional shape of  long bones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Dryosaurus</a:t>
            </a:r>
            <a:r>
              <a:rPr lang="en-US" dirty="0"/>
              <a:t> </a:t>
            </a:r>
            <a:r>
              <a:rPr lang="en-US" dirty="0" err="1"/>
              <a:t>lettowvorbecki</a:t>
            </a:r>
            <a:endParaRPr lang="en-US" dirty="0"/>
          </a:p>
          <a:p>
            <a:pPr lvl="1"/>
            <a:r>
              <a:rPr lang="en-US" dirty="0" smtClean="0"/>
              <a:t>Change in cortical bone distribution throughout ontogeny </a:t>
            </a:r>
          </a:p>
          <a:p>
            <a:pPr lvl="1"/>
            <a:r>
              <a:rPr lang="en-US" dirty="0" err="1" smtClean="0"/>
              <a:t>Quadrupedal</a:t>
            </a:r>
            <a:r>
              <a:rPr lang="en-US" dirty="0" smtClean="0"/>
              <a:t> juvenile shift to bipedal adult</a:t>
            </a:r>
          </a:p>
          <a:p>
            <a:pPr lvl="2"/>
            <a:r>
              <a:rPr lang="en-US" dirty="0" smtClean="0"/>
              <a:t>Changes in femora due to increasing mechanical load </a:t>
            </a:r>
          </a:p>
          <a:p>
            <a:pPr lvl="2"/>
            <a:r>
              <a:rPr lang="en-US" dirty="0" smtClean="0"/>
              <a:t>Caudal shift in center of gravity  </a:t>
            </a:r>
            <a:endParaRPr lang="en-US" dirty="0"/>
          </a:p>
        </p:txBody>
      </p:sp>
      <p:pic>
        <p:nvPicPr>
          <p:cNvPr id="4" name="Picture 3" descr="800px-Dryosaurus_lettowvorbecki_skelet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35672"/>
            <a:ext cx="7372346" cy="2432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18486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Biomechanical adaptations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Assessments can tell us about the live animal </a:t>
            </a:r>
          </a:p>
          <a:p>
            <a:pPr lvl="1"/>
            <a:r>
              <a:rPr lang="en-US" dirty="0" smtClean="0"/>
              <a:t>Mechanical properties </a:t>
            </a:r>
          </a:p>
          <a:p>
            <a:pPr lvl="1"/>
            <a:r>
              <a:rPr lang="en-US" dirty="0" smtClean="0"/>
              <a:t>Function of particular skeletal element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Required data</a:t>
            </a:r>
          </a:p>
          <a:p>
            <a:pPr lvl="1"/>
            <a:r>
              <a:rPr lang="en-US" dirty="0" smtClean="0"/>
              <a:t>Weight estimates </a:t>
            </a:r>
          </a:p>
          <a:p>
            <a:pPr lvl="1"/>
            <a:r>
              <a:rPr lang="en-US" dirty="0" smtClean="0"/>
              <a:t>Muscle reconstruction</a:t>
            </a:r>
          </a:p>
          <a:p>
            <a:pPr lvl="1"/>
            <a:r>
              <a:rPr lang="en-US" dirty="0" smtClean="0"/>
              <a:t>Bone strength </a:t>
            </a:r>
          </a:p>
          <a:p>
            <a:pPr lvl="1"/>
            <a:r>
              <a:rPr lang="en-US" dirty="0" smtClean="0"/>
              <a:t>Force estimates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3150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Wall Thickness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Relationship between</a:t>
            </a:r>
          </a:p>
          <a:p>
            <a:pPr lvl="1"/>
            <a:r>
              <a:rPr lang="en-US" dirty="0" smtClean="0"/>
              <a:t>Bone wall thickness</a:t>
            </a:r>
          </a:p>
          <a:p>
            <a:pPr lvl="1"/>
            <a:r>
              <a:rPr lang="en-US" dirty="0" smtClean="0"/>
              <a:t>Habitat of animal </a:t>
            </a:r>
          </a:p>
          <a:p>
            <a:pPr lvl="1"/>
            <a:r>
              <a:rPr lang="en-US" dirty="0" smtClean="0"/>
              <a:t>Forces that act on the bone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All about efficiency</a:t>
            </a:r>
          </a:p>
          <a:p>
            <a:pPr lvl="1"/>
            <a:r>
              <a:rPr lang="en-US" dirty="0" smtClean="0"/>
              <a:t>Vertebrate long bones have minimal mass</a:t>
            </a:r>
          </a:p>
          <a:p>
            <a:pPr lvl="1"/>
            <a:r>
              <a:rPr lang="en-US" dirty="0" smtClean="0"/>
              <a:t>Perform </a:t>
            </a:r>
            <a:r>
              <a:rPr lang="en-US" dirty="0" err="1" smtClean="0"/>
              <a:t>locomotor</a:t>
            </a:r>
            <a:r>
              <a:rPr lang="en-US" dirty="0" smtClean="0"/>
              <a:t> function at minimum energy costs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7414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Variability in cross-sectional architecture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572000" cy="4389120"/>
          </a:xfrm>
        </p:spPr>
        <p:txBody>
          <a:bodyPr/>
          <a:lstStyle/>
          <a:p>
            <a:r>
              <a:rPr lang="en-US" dirty="0" smtClean="0"/>
              <a:t>Bone wall thickness is related to lifestyle </a:t>
            </a:r>
          </a:p>
          <a:p>
            <a:pPr lvl="1"/>
            <a:r>
              <a:rPr lang="en-US" dirty="0" smtClean="0"/>
              <a:t>Some have thick bone walls with small medullary cavities </a:t>
            </a:r>
          </a:p>
          <a:p>
            <a:pPr lvl="1"/>
            <a:r>
              <a:rPr lang="en-US" dirty="0" smtClean="0"/>
              <a:t>Some have thin bone walls with large medullary cavities </a:t>
            </a:r>
            <a:endParaRPr lang="en-US" dirty="0"/>
          </a:p>
        </p:txBody>
      </p:sp>
      <p:pic>
        <p:nvPicPr>
          <p:cNvPr id="4" name="Picture 3" descr="Illu_long_b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757808" cy="50104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3149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Bird bones are good examples of variability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flying species have thinner walls than medium and small sized species </a:t>
            </a:r>
          </a:p>
          <a:p>
            <a:endParaRPr lang="en-US" dirty="0" smtClean="0"/>
          </a:p>
          <a:p>
            <a:r>
              <a:rPr lang="en-US" dirty="0" smtClean="0"/>
              <a:t>Aquatic vs. terrestrial limb bones</a:t>
            </a:r>
          </a:p>
          <a:p>
            <a:pPr lvl="1"/>
            <a:r>
              <a:rPr lang="en-US" dirty="0" smtClean="0"/>
              <a:t>Higher densities in aquatic </a:t>
            </a:r>
          </a:p>
          <a:p>
            <a:pPr lvl="1"/>
            <a:r>
              <a:rPr lang="en-US" dirty="0" smtClean="0"/>
              <a:t>Increased compact bone mass to overcome buoyancy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6307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Relative bone wall thickness (RBT)</a:t>
            </a:r>
            <a:endParaRPr lang="en-US" dirty="0"/>
          </a:p>
        </p:txBody>
      </p:sp>
      <p:pic>
        <p:nvPicPr>
          <p:cNvPr id="4" name="Picture 3" descr="ostrich_653_600x4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2286000" cy="3048000"/>
          </a:xfrm>
          <a:prstGeom prst="rect">
            <a:avLst/>
          </a:prstGeom>
        </p:spPr>
      </p:pic>
      <p:pic>
        <p:nvPicPr>
          <p:cNvPr id="5" name="Picture 4" descr="massospondylu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48200"/>
            <a:ext cx="6477000" cy="2058288"/>
          </a:xfrm>
          <a:prstGeom prst="rect">
            <a:avLst/>
          </a:prstGeom>
        </p:spPr>
      </p:pic>
      <p:pic>
        <p:nvPicPr>
          <p:cNvPr id="6" name="Picture 5" descr="secretarybir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524000"/>
            <a:ext cx="3352800" cy="3091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586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Massospondylus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486161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Penguins have extremely thick bone walls </a:t>
            </a:r>
            <a:endParaRPr lang="en-US" dirty="0"/>
          </a:p>
        </p:txBody>
      </p:sp>
      <p:pic>
        <p:nvPicPr>
          <p:cNvPr id="6" name="Content Placeholder 5" descr="photo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600200"/>
            <a:ext cx="5000625" cy="2181308"/>
          </a:xfrm>
        </p:spPr>
      </p:pic>
      <p:pic>
        <p:nvPicPr>
          <p:cNvPr id="7" name="Picture 6" descr="photo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983888"/>
            <a:ext cx="5029200" cy="2666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1752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Flying bird (Albatross)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4267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Flightless diving bird (Penguin)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6662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Pteranodon</a:t>
            </a:r>
            <a:r>
              <a:rPr lang="en-US" i="1" dirty="0" smtClean="0"/>
              <a:t> </a:t>
            </a:r>
            <a:r>
              <a:rPr lang="en-US" dirty="0" smtClean="0"/>
              <a:t>have </a:t>
            </a:r>
            <a:r>
              <a:rPr lang="en-US" dirty="0" err="1" smtClean="0"/>
              <a:t>unsually</a:t>
            </a:r>
            <a:r>
              <a:rPr lang="en-US" dirty="0" smtClean="0"/>
              <a:t> thin bone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891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Remarkably thinner than flying birds </a:t>
            </a:r>
          </a:p>
          <a:p>
            <a:r>
              <a:rPr lang="en-US" sz="2400" dirty="0" smtClean="0"/>
              <a:t>Bones not as sturdy as bird bones </a:t>
            </a:r>
          </a:p>
          <a:p>
            <a:r>
              <a:rPr lang="en-US" sz="2400" dirty="0" smtClean="0"/>
              <a:t>Unable to withstand localized impact </a:t>
            </a:r>
          </a:p>
          <a:p>
            <a:r>
              <a:rPr lang="en-US" sz="2400" dirty="0" smtClean="0"/>
              <a:t>Thinnest bone walls among </a:t>
            </a:r>
            <a:r>
              <a:rPr lang="en-US" sz="2400" dirty="0" err="1" smtClean="0"/>
              <a:t>tetrapods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pteranod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81400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4986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More examples of RBT</a:t>
            </a:r>
            <a:endParaRPr lang="en-US" dirty="0"/>
          </a:p>
        </p:txBody>
      </p:sp>
      <p:pic>
        <p:nvPicPr>
          <p:cNvPr id="4" name="Picture 3" descr="enantiornithin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4495800" cy="3371850"/>
          </a:xfrm>
          <a:prstGeom prst="rect">
            <a:avLst/>
          </a:prstGeom>
        </p:spPr>
      </p:pic>
      <p:pic>
        <p:nvPicPr>
          <p:cNvPr id="5" name="Picture 4" descr="patagoptery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200"/>
            <a:ext cx="3352800" cy="4501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9530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Enantiornithine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flight</a:t>
            </a:r>
          </a:p>
          <a:p>
            <a:r>
              <a:rPr lang="en-US" dirty="0"/>
              <a:t>	</a:t>
            </a:r>
            <a:r>
              <a:rPr lang="en-US" dirty="0" smtClean="0"/>
              <a:t>13.7% RBT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5791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Patagopteryx</a:t>
            </a:r>
            <a:endParaRPr lang="en-US" i="1" dirty="0" smtClean="0"/>
          </a:p>
          <a:p>
            <a:r>
              <a:rPr lang="en-US" dirty="0"/>
              <a:t>	</a:t>
            </a:r>
            <a:r>
              <a:rPr lang="en-US" dirty="0" smtClean="0"/>
              <a:t>flightless</a:t>
            </a:r>
          </a:p>
          <a:p>
            <a:r>
              <a:rPr lang="en-US" dirty="0"/>
              <a:t>	</a:t>
            </a:r>
            <a:r>
              <a:rPr lang="en-US" dirty="0" smtClean="0"/>
              <a:t>18% RBT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84617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Digging induced morphological changes in long bones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Digging rodents have relatively thicker long bones </a:t>
            </a:r>
          </a:p>
          <a:p>
            <a:r>
              <a:rPr lang="en-US" dirty="0" err="1" smtClean="0"/>
              <a:t>Nonmammalian</a:t>
            </a:r>
            <a:r>
              <a:rPr lang="en-US" dirty="0" smtClean="0"/>
              <a:t> </a:t>
            </a:r>
            <a:r>
              <a:rPr lang="en-US" dirty="0" err="1" smtClean="0"/>
              <a:t>therapsids</a:t>
            </a:r>
            <a:r>
              <a:rPr lang="en-US" dirty="0" smtClean="0"/>
              <a:t> show adaptations for digging </a:t>
            </a:r>
            <a:endParaRPr lang="en-US" dirty="0"/>
          </a:p>
        </p:txBody>
      </p:sp>
      <p:pic>
        <p:nvPicPr>
          <p:cNvPr id="4" name="Picture 3" descr="diictod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2800"/>
            <a:ext cx="4728723" cy="2667000"/>
          </a:xfrm>
          <a:prstGeom prst="rect">
            <a:avLst/>
          </a:prstGeom>
        </p:spPr>
      </p:pic>
      <p:pic>
        <p:nvPicPr>
          <p:cNvPr id="5" name="Picture 4" descr="trirachod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28" y="3810000"/>
            <a:ext cx="4572000" cy="189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60198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Trirachodon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58844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Bone tissue containing blood vessels surrounded by concentric rings of bone is called an </a:t>
            </a:r>
            <a:r>
              <a:rPr lang="en-US" dirty="0" err="1" smtClean="0"/>
              <a:t>osteon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Primary </a:t>
            </a:r>
            <a:r>
              <a:rPr lang="en-US" dirty="0" err="1" smtClean="0"/>
              <a:t>Osteon</a:t>
            </a:r>
            <a:r>
              <a:rPr lang="en-US" dirty="0" smtClean="0"/>
              <a:t>- formed by mineralization of cartilage, thus forming where bone is not present</a:t>
            </a:r>
          </a:p>
          <a:p>
            <a:endParaRPr lang="en-US" dirty="0" smtClean="0"/>
          </a:p>
          <a:p>
            <a:r>
              <a:rPr lang="en-US" dirty="0" smtClean="0"/>
              <a:t>Secondary </a:t>
            </a:r>
            <a:r>
              <a:rPr lang="en-US" dirty="0" err="1" smtClean="0"/>
              <a:t>Osteon</a:t>
            </a:r>
            <a:r>
              <a:rPr lang="en-US" dirty="0" smtClean="0"/>
              <a:t>- results from bone remodeling (</a:t>
            </a:r>
            <a:r>
              <a:rPr lang="en-US" dirty="0" err="1" smtClean="0"/>
              <a:t>osteoclast</a:t>
            </a:r>
            <a:r>
              <a:rPr lang="en-US" dirty="0" smtClean="0"/>
              <a:t> </a:t>
            </a:r>
            <a:r>
              <a:rPr lang="en-US" dirty="0" err="1" smtClean="0"/>
              <a:t>resorption</a:t>
            </a:r>
            <a:r>
              <a:rPr lang="en-US" dirty="0" smtClean="0"/>
              <a:t>, </a:t>
            </a:r>
            <a:r>
              <a:rPr lang="en-US" dirty="0" err="1" smtClean="0"/>
              <a:t>osteoblast</a:t>
            </a:r>
            <a:r>
              <a:rPr lang="en-US" dirty="0" smtClean="0"/>
              <a:t> deposition)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Bone Microstructure of Aquatic Vertebrates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organization is similarly modified irrespective of phylogeny </a:t>
            </a:r>
          </a:p>
          <a:p>
            <a:endParaRPr lang="en-US" dirty="0" smtClean="0"/>
          </a:p>
          <a:p>
            <a:r>
              <a:rPr lang="en-US" dirty="0" smtClean="0"/>
              <a:t>Bone adapts to 2 forms </a:t>
            </a:r>
          </a:p>
          <a:p>
            <a:pPr lvl="1"/>
            <a:r>
              <a:rPr lang="en-US" dirty="0" err="1" smtClean="0"/>
              <a:t>Pachyostotic</a:t>
            </a:r>
            <a:r>
              <a:rPr lang="en-US" dirty="0" smtClean="0"/>
              <a:t> bone</a:t>
            </a:r>
          </a:p>
          <a:p>
            <a:pPr lvl="2"/>
            <a:r>
              <a:rPr lang="en-US" dirty="0" smtClean="0"/>
              <a:t>Through </a:t>
            </a:r>
            <a:r>
              <a:rPr lang="en-US" dirty="0" err="1" smtClean="0"/>
              <a:t>pachyostosis</a:t>
            </a:r>
            <a:r>
              <a:rPr lang="en-US" dirty="0" smtClean="0"/>
              <a:t> -  bone thickening </a:t>
            </a:r>
          </a:p>
          <a:p>
            <a:pPr lvl="2"/>
            <a:r>
              <a:rPr lang="en-US" dirty="0" smtClean="0"/>
              <a:t>Unusually solid</a:t>
            </a:r>
            <a:r>
              <a:rPr lang="en-US" dirty="0"/>
              <a:t> </a:t>
            </a:r>
            <a:r>
              <a:rPr lang="en-US" dirty="0" smtClean="0"/>
              <a:t>with little or no marrow</a:t>
            </a:r>
          </a:p>
          <a:p>
            <a:pPr lvl="1"/>
            <a:r>
              <a:rPr lang="en-US" dirty="0" smtClean="0"/>
              <a:t>Osteoporotic bone </a:t>
            </a:r>
          </a:p>
          <a:p>
            <a:pPr lvl="2"/>
            <a:r>
              <a:rPr lang="en-US" dirty="0" smtClean="0"/>
              <a:t>  through osteoporosis – loss of bone density</a:t>
            </a:r>
          </a:p>
          <a:p>
            <a:pPr lvl="2"/>
            <a:r>
              <a:rPr lang="en-US" dirty="0" smtClean="0"/>
              <a:t>Extreme </a:t>
            </a:r>
            <a:r>
              <a:rPr lang="en-US" dirty="0" err="1" smtClean="0"/>
              <a:t>cancellous</a:t>
            </a:r>
            <a:r>
              <a:rPr lang="en-US" dirty="0" smtClean="0"/>
              <a:t>, spongy, highly porous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30486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Pachyostotic</a:t>
            </a:r>
            <a:r>
              <a:rPr lang="en-US" dirty="0" smtClean="0"/>
              <a:t> adaptation</a:t>
            </a:r>
            <a:endParaRPr lang="en-US" dirty="0"/>
          </a:p>
        </p:txBody>
      </p:sp>
      <p:pic>
        <p:nvPicPr>
          <p:cNvPr id="4" name="Picture 3" descr="nothosau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443813" cy="2971800"/>
          </a:xfrm>
          <a:prstGeom prst="rect">
            <a:avLst/>
          </a:prstGeom>
        </p:spPr>
      </p:pic>
      <p:pic>
        <p:nvPicPr>
          <p:cNvPr id="5" name="Picture 4" descr="sirenian_W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28800"/>
            <a:ext cx="2857500" cy="394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029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Nothosaurs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791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Sirenians</a:t>
            </a:r>
            <a:r>
              <a:rPr lang="en-US" dirty="0" smtClean="0"/>
              <a:t> (modern sea cow)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9185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Osteoporotic adaptation</a:t>
            </a:r>
            <a:endParaRPr lang="en-US" dirty="0"/>
          </a:p>
        </p:txBody>
      </p:sp>
      <p:pic>
        <p:nvPicPr>
          <p:cNvPr id="5" name="Picture 4" descr="ancientturt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23" y="2286000"/>
            <a:ext cx="6683305" cy="4368800"/>
          </a:xfrm>
          <a:prstGeom prst="rect">
            <a:avLst/>
          </a:prstGeom>
        </p:spPr>
      </p:pic>
      <p:pic>
        <p:nvPicPr>
          <p:cNvPr id="4" name="Picture 3" descr="ichthyosau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80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icthyosaur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16764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Ancient turtles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0360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RBT probably accounted for dive depth 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RBT = deeper dive depth </a:t>
            </a:r>
          </a:p>
          <a:p>
            <a:r>
              <a:rPr lang="en-US" dirty="0" err="1" smtClean="0"/>
              <a:t>Polarornis</a:t>
            </a:r>
            <a:r>
              <a:rPr lang="en-US" dirty="0" smtClean="0"/>
              <a:t> (not pictured) – 37% </a:t>
            </a:r>
            <a:endParaRPr lang="en-US" dirty="0"/>
          </a:p>
        </p:txBody>
      </p:sp>
      <p:pic>
        <p:nvPicPr>
          <p:cNvPr id="4" name="Picture 3" descr="gavia stella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24200"/>
            <a:ext cx="4013200" cy="2584501"/>
          </a:xfrm>
          <a:prstGeom prst="rect">
            <a:avLst/>
          </a:prstGeom>
        </p:spPr>
      </p:pic>
      <p:pic>
        <p:nvPicPr>
          <p:cNvPr id="5" name="Picture 4" descr="EmperorPenguin1Little_chick_stands_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86" y="1219200"/>
            <a:ext cx="3632607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Gavia</a:t>
            </a:r>
            <a:r>
              <a:rPr lang="en-US" dirty="0" smtClean="0"/>
              <a:t> </a:t>
            </a:r>
            <a:r>
              <a:rPr lang="en-US" dirty="0" err="1" smtClean="0"/>
              <a:t>stellata</a:t>
            </a:r>
            <a:r>
              <a:rPr lang="en-US" dirty="0" smtClean="0"/>
              <a:t> – 15%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2517" y="5943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Emperor penguin – 33%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91854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Microscopic structure can tell us</a:t>
            </a:r>
          </a:p>
          <a:p>
            <a:pPr lvl="1"/>
            <a:r>
              <a:rPr lang="en-US" dirty="0" smtClean="0"/>
              <a:t>How they grew</a:t>
            </a:r>
          </a:p>
          <a:p>
            <a:pPr lvl="1"/>
            <a:r>
              <a:rPr lang="en-US" dirty="0" smtClean="0"/>
              <a:t>What factors affected growth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Factors that affect bone growth </a:t>
            </a:r>
          </a:p>
          <a:p>
            <a:pPr lvl="1"/>
            <a:r>
              <a:rPr lang="en-US" dirty="0" smtClean="0"/>
              <a:t>Ontogenetic age</a:t>
            </a:r>
          </a:p>
          <a:p>
            <a:pPr lvl="1"/>
            <a:r>
              <a:rPr lang="en-US" dirty="0" smtClean="0"/>
              <a:t>Skeletal location</a:t>
            </a:r>
          </a:p>
          <a:p>
            <a:pPr lvl="1"/>
            <a:r>
              <a:rPr lang="en-US" dirty="0" smtClean="0"/>
              <a:t>Location within an individual bone</a:t>
            </a:r>
          </a:p>
          <a:p>
            <a:pPr lvl="1"/>
            <a:r>
              <a:rPr lang="en-US" dirty="0" smtClean="0"/>
              <a:t>Environmental factors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28936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Mammals typically form </a:t>
            </a:r>
            <a:r>
              <a:rPr lang="en-US" dirty="0" err="1" smtClean="0"/>
              <a:t>azonal</a:t>
            </a:r>
            <a:r>
              <a:rPr lang="en-US" dirty="0" smtClean="0"/>
              <a:t> (uninterrupted) bone</a:t>
            </a:r>
          </a:p>
          <a:p>
            <a:r>
              <a:rPr lang="en-US" dirty="0" smtClean="0"/>
              <a:t>Reptiles usually form zonal bone</a:t>
            </a:r>
          </a:p>
          <a:p>
            <a:endParaRPr lang="en-US" dirty="0" smtClean="0"/>
          </a:p>
          <a:p>
            <a:r>
              <a:rPr lang="en-US" dirty="0" smtClean="0"/>
              <a:t> NOT always true</a:t>
            </a:r>
          </a:p>
          <a:p>
            <a:pPr lvl="1"/>
            <a:r>
              <a:rPr lang="en-US" dirty="0" smtClean="0"/>
              <a:t>Substantial plasticity due to a variety of environmental factors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5685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developments </a:t>
            </a:r>
          </a:p>
          <a:p>
            <a:pPr lvl="1"/>
            <a:r>
              <a:rPr lang="en-US" dirty="0" smtClean="0"/>
              <a:t>Bone channel shape has no bearing on blood vessel shape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Microstructure of modern bones can help tremendously to reconstruct the biology of extinct animals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681782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How are bones formed and what can bone microstructure tell us about the ontogeny of the living animal?</a:t>
            </a:r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5819775" cy="361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76200" y="2895600"/>
            <a:ext cx="8915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9600" y="762001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Haversian</a:t>
            </a:r>
            <a:r>
              <a:rPr lang="en-US" sz="1400" b="1" dirty="0" smtClean="0"/>
              <a:t> Canal- </a:t>
            </a:r>
            <a:r>
              <a:rPr lang="en-US" sz="1400" dirty="0" smtClean="0"/>
              <a:t>carries vessels and nerves</a:t>
            </a:r>
          </a:p>
          <a:p>
            <a:endParaRPr lang="en-US" sz="1400" dirty="0" smtClean="0"/>
          </a:p>
          <a:p>
            <a:r>
              <a:rPr lang="en-US" sz="1400" b="1" dirty="0" smtClean="0"/>
              <a:t>Lamellae-</a:t>
            </a:r>
            <a:r>
              <a:rPr lang="en-US" sz="1400" dirty="0" smtClean="0"/>
              <a:t> concentric rings made by collagen patterns</a:t>
            </a:r>
          </a:p>
          <a:p>
            <a:endParaRPr lang="en-US" sz="1400" dirty="0" smtClean="0"/>
          </a:p>
          <a:p>
            <a:r>
              <a:rPr lang="en-US" sz="1400" b="1" dirty="0" smtClean="0"/>
              <a:t>Lacuna-</a:t>
            </a:r>
            <a:r>
              <a:rPr lang="en-US" sz="1400" dirty="0" smtClean="0"/>
              <a:t> </a:t>
            </a:r>
            <a:r>
              <a:rPr lang="en-US" sz="1400" dirty="0" err="1" smtClean="0"/>
              <a:t>osteocytes</a:t>
            </a:r>
            <a:r>
              <a:rPr lang="en-US" sz="1400" dirty="0" smtClean="0"/>
              <a:t> reside, turn over of bony matrix</a:t>
            </a:r>
          </a:p>
          <a:p>
            <a:endParaRPr lang="en-US" sz="1400" dirty="0" smtClean="0"/>
          </a:p>
          <a:p>
            <a:r>
              <a:rPr lang="en-US" sz="1400" b="1" dirty="0" err="1" smtClean="0"/>
              <a:t>Canaliculi</a:t>
            </a:r>
            <a:r>
              <a:rPr lang="en-US" sz="1400" b="1" dirty="0" smtClean="0"/>
              <a:t>-</a:t>
            </a:r>
            <a:r>
              <a:rPr lang="en-US" sz="1400" dirty="0" smtClean="0"/>
              <a:t> link lacunae</a:t>
            </a:r>
          </a:p>
          <a:p>
            <a:endParaRPr lang="en-US" sz="1400" dirty="0" smtClean="0"/>
          </a:p>
          <a:p>
            <a:r>
              <a:rPr lang="en-US" sz="1400" b="1" dirty="0" smtClean="0"/>
              <a:t>Cement-</a:t>
            </a:r>
            <a:r>
              <a:rPr lang="en-US" sz="1400" dirty="0" smtClean="0"/>
              <a:t> outer perimeter of an </a:t>
            </a:r>
            <a:r>
              <a:rPr lang="en-US" sz="1400" dirty="0" err="1" smtClean="0"/>
              <a:t>osteon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05000" y="228600"/>
            <a:ext cx="32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Primary </a:t>
            </a:r>
            <a:r>
              <a:rPr lang="en-US" sz="3200" b="1" dirty="0" err="1" smtClean="0"/>
              <a:t>Osteon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429000"/>
            <a:ext cx="281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Secondary </a:t>
            </a:r>
            <a:r>
              <a:rPr lang="en-US" sz="2400" b="1" dirty="0" err="1" smtClean="0"/>
              <a:t>Osteon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39624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from bone remodeling (</a:t>
            </a:r>
            <a:r>
              <a:rPr lang="en-US" dirty="0" err="1" smtClean="0"/>
              <a:t>osteoclast</a:t>
            </a:r>
            <a:r>
              <a:rPr lang="en-US" dirty="0" smtClean="0"/>
              <a:t> </a:t>
            </a:r>
            <a:r>
              <a:rPr lang="en-US" dirty="0" err="1" smtClean="0"/>
              <a:t>resorption</a:t>
            </a:r>
            <a:r>
              <a:rPr lang="en-US" dirty="0" smtClean="0"/>
              <a:t>, </a:t>
            </a:r>
            <a:r>
              <a:rPr lang="en-US" dirty="0" err="1" smtClean="0"/>
              <a:t>osteoblast</a:t>
            </a:r>
            <a:r>
              <a:rPr lang="en-US" dirty="0" smtClean="0"/>
              <a:t> deposition)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04801"/>
            <a:ext cx="3590925" cy="242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90600"/>
          </a:xfrm>
        </p:spPr>
        <p:txBody>
          <a:bodyPr/>
          <a:lstStyle/>
          <a:p>
            <a:r>
              <a:rPr lang="en-US" dirty="0" smtClean="0"/>
              <a:t>Bone Growth</a:t>
            </a:r>
            <a:endParaRPr lang="en-US" dirty="0"/>
          </a:p>
        </p:txBody>
      </p:sp>
      <p:pic>
        <p:nvPicPr>
          <p:cNvPr id="1028" name="Picture 4" descr="C:\Users\hhh\Desktop\bone-growt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6047358" cy="538123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172200" y="19812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Metaphyseal</a:t>
            </a:r>
            <a:r>
              <a:rPr lang="en-US" b="1" dirty="0" smtClean="0"/>
              <a:t> Remodeling  </a:t>
            </a:r>
            <a:r>
              <a:rPr lang="en-US" dirty="0" err="1" smtClean="0"/>
              <a:t>Metaphyseal</a:t>
            </a:r>
            <a:r>
              <a:rPr lang="en-US" dirty="0" smtClean="0"/>
              <a:t> region decreases in diameter and incorporates into the long bone during growth</a:t>
            </a:r>
          </a:p>
          <a:p>
            <a:endParaRPr lang="en-US" dirty="0"/>
          </a:p>
          <a:p>
            <a:r>
              <a:rPr lang="en-US" dirty="0" smtClean="0"/>
              <a:t>- Produces distinct cortex stratification (layering)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48400" y="762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Cancellous</a:t>
            </a:r>
            <a:r>
              <a:rPr lang="en-US" b="1" dirty="0" smtClean="0"/>
              <a:t> Bone</a:t>
            </a:r>
          </a:p>
          <a:p>
            <a:r>
              <a:rPr lang="en-US" dirty="0" smtClean="0"/>
              <a:t>Synonymous for spongy 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1861</TotalTime>
  <Words>2442</Words>
  <Application>Microsoft Office PowerPoint</Application>
  <PresentationFormat>On-screen Show (4:3)</PresentationFormat>
  <Paragraphs>524</Paragraphs>
  <Slides>77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Flow</vt:lpstr>
      <vt:lpstr>From Bone Microstructure to Biology</vt:lpstr>
      <vt:lpstr>Bone Terminology</vt:lpstr>
      <vt:lpstr>Types of Bone</vt:lpstr>
      <vt:lpstr>Slide 4</vt:lpstr>
      <vt:lpstr>Slide 5</vt:lpstr>
      <vt:lpstr>Slide 6</vt:lpstr>
      <vt:lpstr>Osteons</vt:lpstr>
      <vt:lpstr>Slide 8</vt:lpstr>
      <vt:lpstr>Bone Growth</vt:lpstr>
      <vt:lpstr>Stages in Endochondral Ossification</vt:lpstr>
      <vt:lpstr>Long Bone Growth Strategies</vt:lpstr>
      <vt:lpstr>Stratified Cortex Produced by…</vt:lpstr>
      <vt:lpstr>Cortical Stratification Example</vt:lpstr>
      <vt:lpstr>Femoral Growth in Length</vt:lpstr>
      <vt:lpstr>Mammalian Femur Growth</vt:lpstr>
      <vt:lpstr>Slide 16</vt:lpstr>
      <vt:lpstr>Slide 17</vt:lpstr>
      <vt:lpstr>Rate of Bone Formation</vt:lpstr>
      <vt:lpstr>Slide 19</vt:lpstr>
      <vt:lpstr>Slide 20</vt:lpstr>
      <vt:lpstr>Fluorochrome Staining</vt:lpstr>
      <vt:lpstr>Cyclical vs Noncyclical Growth </vt:lpstr>
      <vt:lpstr>Cyclical Rates</vt:lpstr>
      <vt:lpstr>Cyclical vs Noncyclical Growth</vt:lpstr>
      <vt:lpstr>Slide 25</vt:lpstr>
      <vt:lpstr>Bone Growth Rings</vt:lpstr>
      <vt:lpstr>Slide 27</vt:lpstr>
      <vt:lpstr>Growth Rings in Mammals</vt:lpstr>
      <vt:lpstr>Slide 29</vt:lpstr>
      <vt:lpstr>Complications</vt:lpstr>
      <vt:lpstr>Slide 31</vt:lpstr>
      <vt:lpstr>Noncyclical Bone Formation</vt:lpstr>
      <vt:lpstr> Bone Vascularization</vt:lpstr>
      <vt:lpstr>Slide 34</vt:lpstr>
      <vt:lpstr>Blood Vessels</vt:lpstr>
      <vt:lpstr>Slide 36</vt:lpstr>
      <vt:lpstr>Slide 37</vt:lpstr>
      <vt:lpstr>Ontogenetic Status</vt:lpstr>
      <vt:lpstr>Slide 39</vt:lpstr>
      <vt:lpstr>Sexing Bones </vt:lpstr>
      <vt:lpstr>Single taxa samples show dimorphism</vt:lpstr>
      <vt:lpstr>Medullary bone </vt:lpstr>
      <vt:lpstr>Medullary bone might indicate female</vt:lpstr>
      <vt:lpstr>Biomechanical Adaptations </vt:lpstr>
      <vt:lpstr>Mechanical response to forces </vt:lpstr>
      <vt:lpstr>Different bones respond differently </vt:lpstr>
      <vt:lpstr>Bone is a composite material </vt:lpstr>
      <vt:lpstr>Mechanical properties are dependent on mineralization </vt:lpstr>
      <vt:lpstr>Mineralization is controlled by various factors </vt:lpstr>
      <vt:lpstr>More factors </vt:lpstr>
      <vt:lpstr>Different tissue types afford different mechanical properties </vt:lpstr>
      <vt:lpstr>Different tissue types exhibit different strengths </vt:lpstr>
      <vt:lpstr>Remodeled bone strength </vt:lpstr>
      <vt:lpstr>Secondary osteon mechanical properties </vt:lpstr>
      <vt:lpstr>Bone is an adaptive tissue </vt:lpstr>
      <vt:lpstr>Bone is an adaptive tissue </vt:lpstr>
      <vt:lpstr>Bone is an adaptive tissue </vt:lpstr>
      <vt:lpstr>Bone is an adaptive tissue </vt:lpstr>
      <vt:lpstr>Cross-sectional shape of  long bones </vt:lpstr>
      <vt:lpstr>Cross-sectional shape of  long bones </vt:lpstr>
      <vt:lpstr>Biomechanical adaptations </vt:lpstr>
      <vt:lpstr>Bone Wall Thickness</vt:lpstr>
      <vt:lpstr>Variability in cross-sectional architecture </vt:lpstr>
      <vt:lpstr>Bird bones are good examples of variability </vt:lpstr>
      <vt:lpstr>Relative bone wall thickness (RBT)</vt:lpstr>
      <vt:lpstr>Penguins have extremely thick bone walls </vt:lpstr>
      <vt:lpstr>Pteranodon have unsually thin bone </vt:lpstr>
      <vt:lpstr>More examples of RBT</vt:lpstr>
      <vt:lpstr>Digging induced morphological changes in long bones </vt:lpstr>
      <vt:lpstr>Bone Microstructure of Aquatic Vertebrates </vt:lpstr>
      <vt:lpstr>Pachyostotic adaptation</vt:lpstr>
      <vt:lpstr>Osteoporotic adaptation</vt:lpstr>
      <vt:lpstr>RBT probably accounted for dive depth ability </vt:lpstr>
      <vt:lpstr>Conclusions </vt:lpstr>
      <vt:lpstr>Conclusions </vt:lpstr>
      <vt:lpstr>Conclusions </vt:lpstr>
      <vt:lpstr>Question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Bone Microstructure to Biology</dc:title>
  <dc:creator>hhh</dc:creator>
  <cp:lastModifiedBy> </cp:lastModifiedBy>
  <cp:revision>181</cp:revision>
  <dcterms:created xsi:type="dcterms:W3CDTF">2011-02-15T05:53:35Z</dcterms:created>
  <dcterms:modified xsi:type="dcterms:W3CDTF">2011-02-18T20:28:03Z</dcterms:modified>
</cp:coreProperties>
</file>