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10BDF-2E47-4A06-AD9B-A38299155928}" type="doc">
      <dgm:prSet loTypeId="urn:microsoft.com/office/officeart/2005/8/layout/hList7#1" loCatId="process" qsTypeId="urn:microsoft.com/office/officeart/2005/8/quickstyle/simple5" qsCatId="simple" csTypeId="urn:microsoft.com/office/officeart/2005/8/colors/accent1_2" csCatId="accent1" phldr="1"/>
      <dgm:spPr/>
    </dgm:pt>
    <dgm:pt modelId="{CC57F5E5-C006-4416-A84A-B3488C7E4C0D}">
      <dgm:prSet phldrT="[Text]" custT="1"/>
      <dgm:spPr/>
      <dgm:t>
        <a:bodyPr/>
        <a:lstStyle/>
        <a:p>
          <a:r>
            <a:rPr lang="en-US" sz="1600" dirty="0" smtClean="0"/>
            <a:t>Comparison of Iguanodon bones to bones of modern lizard. Osteocyte lacunae observed.</a:t>
          </a:r>
          <a:endParaRPr lang="en-US" sz="1600" dirty="0"/>
        </a:p>
      </dgm:t>
    </dgm:pt>
    <dgm:pt modelId="{57AFEAE9-F25A-4996-BE2E-6C72677D2B32}" type="parTrans" cxnId="{206C3165-4620-4EA1-8202-25D8642035DD}">
      <dgm:prSet/>
      <dgm:spPr/>
      <dgm:t>
        <a:bodyPr/>
        <a:lstStyle/>
        <a:p>
          <a:endParaRPr lang="en-US"/>
        </a:p>
      </dgm:t>
    </dgm:pt>
    <dgm:pt modelId="{57B3DBB8-A5CD-43B5-BC9C-B84E7C06C75B}" type="sibTrans" cxnId="{206C3165-4620-4EA1-8202-25D8642035DD}">
      <dgm:prSet/>
      <dgm:spPr/>
      <dgm:t>
        <a:bodyPr/>
        <a:lstStyle/>
        <a:p>
          <a:endParaRPr lang="en-US"/>
        </a:p>
      </dgm:t>
    </dgm:pt>
    <dgm:pt modelId="{586642FD-248B-45ED-9561-2E2234EA2DF2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Haversian canals identified in sauropod, illustrated osteons in dorsal spine of </a:t>
          </a:r>
          <a:r>
            <a:rPr lang="en-US" sz="1600" dirty="0" err="1" smtClean="0"/>
            <a:t>Hylaeosaurus</a:t>
          </a:r>
          <a:r>
            <a:rPr lang="en-US" sz="1600" dirty="0" smtClean="0"/>
            <a:t>. </a:t>
          </a:r>
          <a:endParaRPr lang="en-US" sz="1600" dirty="0"/>
        </a:p>
      </dgm:t>
    </dgm:pt>
    <dgm:pt modelId="{50247C84-7672-4015-8523-0F7E115D7B45}" type="parTrans" cxnId="{4872784C-4C21-4C44-A0BE-85FFC511219C}">
      <dgm:prSet/>
      <dgm:spPr/>
      <dgm:t>
        <a:bodyPr/>
        <a:lstStyle/>
        <a:p>
          <a:endParaRPr lang="en-US"/>
        </a:p>
      </dgm:t>
    </dgm:pt>
    <dgm:pt modelId="{4727BD7E-F184-4F55-85FD-5433A8046DA0}" type="sibTrans" cxnId="{4872784C-4C21-4C44-A0BE-85FFC511219C}">
      <dgm:prSet/>
      <dgm:spPr/>
      <dgm:t>
        <a:bodyPr/>
        <a:lstStyle/>
        <a:p>
          <a:endParaRPr lang="en-US"/>
        </a:p>
      </dgm:t>
    </dgm:pt>
    <dgm:pt modelId="{55F88065-AEBC-4E29-B751-20FA6A84C4CD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Named Dinosauria, vertebrae of </a:t>
          </a:r>
          <a:r>
            <a:rPr lang="en-US" sz="1600" dirty="0" err="1" smtClean="0"/>
            <a:t>Cetiosuarus</a:t>
          </a:r>
          <a:r>
            <a:rPr lang="en-US" sz="1600" dirty="0" smtClean="0"/>
            <a:t> used to illustrate dense laminar or </a:t>
          </a:r>
          <a:r>
            <a:rPr lang="en-US" sz="1600" dirty="0" err="1" smtClean="0"/>
            <a:t>plexiform</a:t>
          </a:r>
          <a:r>
            <a:rPr lang="en-US" sz="1600" dirty="0" smtClean="0"/>
            <a:t> tissue.</a:t>
          </a:r>
          <a:endParaRPr lang="en-US" sz="1600" dirty="0"/>
        </a:p>
      </dgm:t>
    </dgm:pt>
    <dgm:pt modelId="{FBAAAF98-11DF-4631-ADC6-8F746D4D9CE4}" type="parTrans" cxnId="{DFB50A9B-3B3E-46BE-B044-244CB26F61E5}">
      <dgm:prSet/>
      <dgm:spPr/>
      <dgm:t>
        <a:bodyPr/>
        <a:lstStyle/>
        <a:p>
          <a:endParaRPr lang="en-US"/>
        </a:p>
      </dgm:t>
    </dgm:pt>
    <dgm:pt modelId="{B7EF2D9B-5A27-459B-ACEF-CC5AEE446465}" type="sibTrans" cxnId="{DFB50A9B-3B3E-46BE-B044-244CB26F61E5}">
      <dgm:prSet/>
      <dgm:spPr/>
      <dgm:t>
        <a:bodyPr/>
        <a:lstStyle/>
        <a:p>
          <a:endParaRPr lang="en-US"/>
        </a:p>
      </dgm:t>
    </dgm:pt>
    <dgm:pt modelId="{1A3FABB6-D33A-4034-9830-1FFBC9ED3D2B}" type="pres">
      <dgm:prSet presAssocID="{F2610BDF-2E47-4A06-AD9B-A38299155928}" presName="Name0" presStyleCnt="0">
        <dgm:presLayoutVars>
          <dgm:dir/>
          <dgm:resizeHandles val="exact"/>
        </dgm:presLayoutVars>
      </dgm:prSet>
      <dgm:spPr/>
    </dgm:pt>
    <dgm:pt modelId="{73415091-3A17-4771-AEA3-909FA02A852A}" type="pres">
      <dgm:prSet presAssocID="{F2610BDF-2E47-4A06-AD9B-A38299155928}" presName="fgShape" presStyleLbl="fgShp" presStyleIdx="0" presStyleCnt="1"/>
      <dgm:spPr>
        <a:prstGeom prst="rightArrow">
          <a:avLst/>
        </a:prstGeom>
      </dgm:spPr>
    </dgm:pt>
    <dgm:pt modelId="{7B039B90-C23B-4F5B-86DC-E392AEBE9759}" type="pres">
      <dgm:prSet presAssocID="{F2610BDF-2E47-4A06-AD9B-A38299155928}" presName="linComp" presStyleCnt="0"/>
      <dgm:spPr/>
    </dgm:pt>
    <dgm:pt modelId="{2ADCDC02-E613-4553-8CD3-26939F191FC4}" type="pres">
      <dgm:prSet presAssocID="{CC57F5E5-C006-4416-A84A-B3488C7E4C0D}" presName="compNode" presStyleCnt="0"/>
      <dgm:spPr/>
    </dgm:pt>
    <dgm:pt modelId="{5E79A23A-5C30-48F7-AF3E-6BAB71A17C36}" type="pres">
      <dgm:prSet presAssocID="{CC57F5E5-C006-4416-A84A-B3488C7E4C0D}" presName="bkgdShape" presStyleLbl="node1" presStyleIdx="0" presStyleCnt="3"/>
      <dgm:spPr/>
      <dgm:t>
        <a:bodyPr/>
        <a:lstStyle/>
        <a:p>
          <a:endParaRPr lang="en-US"/>
        </a:p>
      </dgm:t>
    </dgm:pt>
    <dgm:pt modelId="{DBBE6E13-1A0D-4308-B267-8236F226E05A}" type="pres">
      <dgm:prSet presAssocID="{CC57F5E5-C006-4416-A84A-B3488C7E4C0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197B4-492E-49B2-8265-6CFCECCE6F4D}" type="pres">
      <dgm:prSet presAssocID="{CC57F5E5-C006-4416-A84A-B3488C7E4C0D}" presName="invisiNode" presStyleLbl="node1" presStyleIdx="0" presStyleCnt="3"/>
      <dgm:spPr/>
    </dgm:pt>
    <dgm:pt modelId="{AC465A28-D776-4A06-9296-9C16A277DFFE}" type="pres">
      <dgm:prSet presAssocID="{CC57F5E5-C006-4416-A84A-B3488C7E4C0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79F8F8-A80A-4749-897A-F0B57186B996}" type="pres">
      <dgm:prSet presAssocID="{57B3DBB8-A5CD-43B5-BC9C-B84E7C06C7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A3A511-0F0C-4270-B9F5-DA976F8173F5}" type="pres">
      <dgm:prSet presAssocID="{586642FD-248B-45ED-9561-2E2234EA2DF2}" presName="compNode" presStyleCnt="0"/>
      <dgm:spPr/>
    </dgm:pt>
    <dgm:pt modelId="{E9FC827E-6683-4675-8520-10D3896A88F2}" type="pres">
      <dgm:prSet presAssocID="{586642FD-248B-45ED-9561-2E2234EA2DF2}" presName="bkgdShape" presStyleLbl="node1" presStyleIdx="1" presStyleCnt="3"/>
      <dgm:spPr/>
      <dgm:t>
        <a:bodyPr/>
        <a:lstStyle/>
        <a:p>
          <a:endParaRPr lang="en-US"/>
        </a:p>
      </dgm:t>
    </dgm:pt>
    <dgm:pt modelId="{61052EBB-4420-4BDB-B548-663A16535D2D}" type="pres">
      <dgm:prSet presAssocID="{586642FD-248B-45ED-9561-2E2234EA2DF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B7504-3D5E-4320-B24A-A8DFF8EED68F}" type="pres">
      <dgm:prSet presAssocID="{586642FD-248B-45ED-9561-2E2234EA2DF2}" presName="invisiNode" presStyleLbl="node1" presStyleIdx="1" presStyleCnt="3"/>
      <dgm:spPr/>
    </dgm:pt>
    <dgm:pt modelId="{86AF3F0B-141C-4F6E-9209-4F29CE3E37C1}" type="pres">
      <dgm:prSet presAssocID="{586642FD-248B-45ED-9561-2E2234EA2DF2}" presName="imagNode" presStyleLbl="fgImgPlace1" presStyleIdx="1" presStyleCnt="3" custScaleY="1184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22DA5B-44A2-42A6-9D70-E5D6BCBE7D4B}" type="pres">
      <dgm:prSet presAssocID="{4727BD7E-F184-4F55-85FD-5433A8046D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E25153-3457-435B-9883-52CC72839DAC}" type="pres">
      <dgm:prSet presAssocID="{55F88065-AEBC-4E29-B751-20FA6A84C4CD}" presName="compNode" presStyleCnt="0"/>
      <dgm:spPr/>
    </dgm:pt>
    <dgm:pt modelId="{185FF76C-6266-4FB4-8DE9-E175A43F70D9}" type="pres">
      <dgm:prSet presAssocID="{55F88065-AEBC-4E29-B751-20FA6A84C4CD}" presName="bkgdShape" presStyleLbl="node1" presStyleIdx="2" presStyleCnt="3"/>
      <dgm:spPr/>
      <dgm:t>
        <a:bodyPr/>
        <a:lstStyle/>
        <a:p>
          <a:endParaRPr lang="en-US"/>
        </a:p>
      </dgm:t>
    </dgm:pt>
    <dgm:pt modelId="{E40947C1-0020-4220-8D63-8E52257FF612}" type="pres">
      <dgm:prSet presAssocID="{55F88065-AEBC-4E29-B751-20FA6A84C4C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A4609-6CF4-44DF-9ABB-0CEBD9F05580}" type="pres">
      <dgm:prSet presAssocID="{55F88065-AEBC-4E29-B751-20FA6A84C4CD}" presName="invisiNode" presStyleLbl="node1" presStyleIdx="2" presStyleCnt="3"/>
      <dgm:spPr/>
    </dgm:pt>
    <dgm:pt modelId="{934E0151-859F-4746-A4AD-6396130FF099}" type="pres">
      <dgm:prSet presAssocID="{55F88065-AEBC-4E29-B751-20FA6A84C4CD}" presName="imagNode" presStyleLbl="fgImgPlace1" presStyleIdx="2" presStyleCnt="3" custScaleY="1203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A99820-EAD7-4AD9-B50B-347D963DA759}" type="presOf" srcId="{4727BD7E-F184-4F55-85FD-5433A8046DA0}" destId="{0822DA5B-44A2-42A6-9D70-E5D6BCBE7D4B}" srcOrd="0" destOrd="0" presId="urn:microsoft.com/office/officeart/2005/8/layout/hList7#1"/>
    <dgm:cxn modelId="{15549DEE-58AA-4EEB-9936-3B7A7C01A84C}" type="presOf" srcId="{586642FD-248B-45ED-9561-2E2234EA2DF2}" destId="{E9FC827E-6683-4675-8520-10D3896A88F2}" srcOrd="0" destOrd="0" presId="urn:microsoft.com/office/officeart/2005/8/layout/hList7#1"/>
    <dgm:cxn modelId="{4872784C-4C21-4C44-A0BE-85FFC511219C}" srcId="{F2610BDF-2E47-4A06-AD9B-A38299155928}" destId="{586642FD-248B-45ED-9561-2E2234EA2DF2}" srcOrd="1" destOrd="0" parTransId="{50247C84-7672-4015-8523-0F7E115D7B45}" sibTransId="{4727BD7E-F184-4F55-85FD-5433A8046DA0}"/>
    <dgm:cxn modelId="{206C3165-4620-4EA1-8202-25D8642035DD}" srcId="{F2610BDF-2E47-4A06-AD9B-A38299155928}" destId="{CC57F5E5-C006-4416-A84A-B3488C7E4C0D}" srcOrd="0" destOrd="0" parTransId="{57AFEAE9-F25A-4996-BE2E-6C72677D2B32}" sibTransId="{57B3DBB8-A5CD-43B5-BC9C-B84E7C06C75B}"/>
    <dgm:cxn modelId="{F783DF54-CB63-488C-BA7D-714475796C9D}" type="presOf" srcId="{55F88065-AEBC-4E29-B751-20FA6A84C4CD}" destId="{E40947C1-0020-4220-8D63-8E52257FF612}" srcOrd="1" destOrd="0" presId="urn:microsoft.com/office/officeart/2005/8/layout/hList7#1"/>
    <dgm:cxn modelId="{91855DA0-E44C-4CD0-8C65-E68C65DD2905}" type="presOf" srcId="{F2610BDF-2E47-4A06-AD9B-A38299155928}" destId="{1A3FABB6-D33A-4034-9830-1FFBC9ED3D2B}" srcOrd="0" destOrd="0" presId="urn:microsoft.com/office/officeart/2005/8/layout/hList7#1"/>
    <dgm:cxn modelId="{31FDF613-16CB-469F-AF37-9D5BE2EFCC3F}" type="presOf" srcId="{586642FD-248B-45ED-9561-2E2234EA2DF2}" destId="{61052EBB-4420-4BDB-B548-663A16535D2D}" srcOrd="1" destOrd="0" presId="urn:microsoft.com/office/officeart/2005/8/layout/hList7#1"/>
    <dgm:cxn modelId="{DFB50A9B-3B3E-46BE-B044-244CB26F61E5}" srcId="{F2610BDF-2E47-4A06-AD9B-A38299155928}" destId="{55F88065-AEBC-4E29-B751-20FA6A84C4CD}" srcOrd="2" destOrd="0" parTransId="{FBAAAF98-11DF-4631-ADC6-8F746D4D9CE4}" sibTransId="{B7EF2D9B-5A27-459B-ACEF-CC5AEE446465}"/>
    <dgm:cxn modelId="{60ADEC9A-5A41-4802-BB76-BE8D16C5A2E7}" type="presOf" srcId="{55F88065-AEBC-4E29-B751-20FA6A84C4CD}" destId="{185FF76C-6266-4FB4-8DE9-E175A43F70D9}" srcOrd="0" destOrd="0" presId="urn:microsoft.com/office/officeart/2005/8/layout/hList7#1"/>
    <dgm:cxn modelId="{941B28B7-0E4E-4D0C-833D-8716092F5476}" type="presOf" srcId="{CC57F5E5-C006-4416-A84A-B3488C7E4C0D}" destId="{5E79A23A-5C30-48F7-AF3E-6BAB71A17C36}" srcOrd="0" destOrd="0" presId="urn:microsoft.com/office/officeart/2005/8/layout/hList7#1"/>
    <dgm:cxn modelId="{02FA6D1F-C49F-4A81-BCF7-C96C7FA0E6C8}" type="presOf" srcId="{CC57F5E5-C006-4416-A84A-B3488C7E4C0D}" destId="{DBBE6E13-1A0D-4308-B267-8236F226E05A}" srcOrd="1" destOrd="0" presId="urn:microsoft.com/office/officeart/2005/8/layout/hList7#1"/>
    <dgm:cxn modelId="{185BCD18-FAB2-4C28-8850-F3FA8DB4A6AF}" type="presOf" srcId="{57B3DBB8-A5CD-43B5-BC9C-B84E7C06C75B}" destId="{0179F8F8-A80A-4749-897A-F0B57186B996}" srcOrd="0" destOrd="0" presId="urn:microsoft.com/office/officeart/2005/8/layout/hList7#1"/>
    <dgm:cxn modelId="{A7B3FCBC-60B3-45E2-A74B-EE4DD22177C5}" type="presParOf" srcId="{1A3FABB6-D33A-4034-9830-1FFBC9ED3D2B}" destId="{73415091-3A17-4771-AEA3-909FA02A852A}" srcOrd="0" destOrd="0" presId="urn:microsoft.com/office/officeart/2005/8/layout/hList7#1"/>
    <dgm:cxn modelId="{BB339374-D008-41FB-AF95-6228F5F675EE}" type="presParOf" srcId="{1A3FABB6-D33A-4034-9830-1FFBC9ED3D2B}" destId="{7B039B90-C23B-4F5B-86DC-E392AEBE9759}" srcOrd="1" destOrd="0" presId="urn:microsoft.com/office/officeart/2005/8/layout/hList7#1"/>
    <dgm:cxn modelId="{5421E651-0D4E-49B4-A739-34BB66BFF28D}" type="presParOf" srcId="{7B039B90-C23B-4F5B-86DC-E392AEBE9759}" destId="{2ADCDC02-E613-4553-8CD3-26939F191FC4}" srcOrd="0" destOrd="0" presId="urn:microsoft.com/office/officeart/2005/8/layout/hList7#1"/>
    <dgm:cxn modelId="{F5F475A9-895D-4FED-8830-4ECC03BD522C}" type="presParOf" srcId="{2ADCDC02-E613-4553-8CD3-26939F191FC4}" destId="{5E79A23A-5C30-48F7-AF3E-6BAB71A17C36}" srcOrd="0" destOrd="0" presId="urn:microsoft.com/office/officeart/2005/8/layout/hList7#1"/>
    <dgm:cxn modelId="{5F9147F7-6DD3-42C6-910D-140E77875C17}" type="presParOf" srcId="{2ADCDC02-E613-4553-8CD3-26939F191FC4}" destId="{DBBE6E13-1A0D-4308-B267-8236F226E05A}" srcOrd="1" destOrd="0" presId="urn:microsoft.com/office/officeart/2005/8/layout/hList7#1"/>
    <dgm:cxn modelId="{AA5B133E-290C-4A43-9A00-3C451B3822AF}" type="presParOf" srcId="{2ADCDC02-E613-4553-8CD3-26939F191FC4}" destId="{10A197B4-492E-49B2-8265-6CFCECCE6F4D}" srcOrd="2" destOrd="0" presId="urn:microsoft.com/office/officeart/2005/8/layout/hList7#1"/>
    <dgm:cxn modelId="{A828D2DE-DBDB-45EF-905F-DFA66DECC9DC}" type="presParOf" srcId="{2ADCDC02-E613-4553-8CD3-26939F191FC4}" destId="{AC465A28-D776-4A06-9296-9C16A277DFFE}" srcOrd="3" destOrd="0" presId="urn:microsoft.com/office/officeart/2005/8/layout/hList7#1"/>
    <dgm:cxn modelId="{138152EE-8D1E-4C93-A569-8C03B844E0BB}" type="presParOf" srcId="{7B039B90-C23B-4F5B-86DC-E392AEBE9759}" destId="{0179F8F8-A80A-4749-897A-F0B57186B996}" srcOrd="1" destOrd="0" presId="urn:microsoft.com/office/officeart/2005/8/layout/hList7#1"/>
    <dgm:cxn modelId="{5D0DA71A-46CD-4F1A-9651-A133B4EEEED2}" type="presParOf" srcId="{7B039B90-C23B-4F5B-86DC-E392AEBE9759}" destId="{32A3A511-0F0C-4270-B9F5-DA976F8173F5}" srcOrd="2" destOrd="0" presId="urn:microsoft.com/office/officeart/2005/8/layout/hList7#1"/>
    <dgm:cxn modelId="{753F33D4-9A42-47B5-A2AB-AC1E65BC1EF8}" type="presParOf" srcId="{32A3A511-0F0C-4270-B9F5-DA976F8173F5}" destId="{E9FC827E-6683-4675-8520-10D3896A88F2}" srcOrd="0" destOrd="0" presId="urn:microsoft.com/office/officeart/2005/8/layout/hList7#1"/>
    <dgm:cxn modelId="{43768587-3B33-4F90-984A-CE00A98BCB06}" type="presParOf" srcId="{32A3A511-0F0C-4270-B9F5-DA976F8173F5}" destId="{61052EBB-4420-4BDB-B548-663A16535D2D}" srcOrd="1" destOrd="0" presId="urn:microsoft.com/office/officeart/2005/8/layout/hList7#1"/>
    <dgm:cxn modelId="{8971FA3F-A9E3-4D60-B31C-9002A5122050}" type="presParOf" srcId="{32A3A511-0F0C-4270-B9F5-DA976F8173F5}" destId="{6AEB7504-3D5E-4320-B24A-A8DFF8EED68F}" srcOrd="2" destOrd="0" presId="urn:microsoft.com/office/officeart/2005/8/layout/hList7#1"/>
    <dgm:cxn modelId="{A81571EE-1CE2-4150-82DA-D0D5F40E36C0}" type="presParOf" srcId="{32A3A511-0F0C-4270-B9F5-DA976F8173F5}" destId="{86AF3F0B-141C-4F6E-9209-4F29CE3E37C1}" srcOrd="3" destOrd="0" presId="urn:microsoft.com/office/officeart/2005/8/layout/hList7#1"/>
    <dgm:cxn modelId="{83F9310F-4F47-4D70-AF3F-1DF3D66001D4}" type="presParOf" srcId="{7B039B90-C23B-4F5B-86DC-E392AEBE9759}" destId="{0822DA5B-44A2-42A6-9D70-E5D6BCBE7D4B}" srcOrd="3" destOrd="0" presId="urn:microsoft.com/office/officeart/2005/8/layout/hList7#1"/>
    <dgm:cxn modelId="{DE942F88-30A0-4E17-9036-A45C75B5A76A}" type="presParOf" srcId="{7B039B90-C23B-4F5B-86DC-E392AEBE9759}" destId="{D0E25153-3457-435B-9883-52CC72839DAC}" srcOrd="4" destOrd="0" presId="urn:microsoft.com/office/officeart/2005/8/layout/hList7#1"/>
    <dgm:cxn modelId="{6EBEFF8D-1D02-44FE-A826-4B62661DDE00}" type="presParOf" srcId="{D0E25153-3457-435B-9883-52CC72839DAC}" destId="{185FF76C-6266-4FB4-8DE9-E175A43F70D9}" srcOrd="0" destOrd="0" presId="urn:microsoft.com/office/officeart/2005/8/layout/hList7#1"/>
    <dgm:cxn modelId="{7C059249-9529-4474-B45E-8F94B5404169}" type="presParOf" srcId="{D0E25153-3457-435B-9883-52CC72839DAC}" destId="{E40947C1-0020-4220-8D63-8E52257FF612}" srcOrd="1" destOrd="0" presId="urn:microsoft.com/office/officeart/2005/8/layout/hList7#1"/>
    <dgm:cxn modelId="{CC1072BA-4904-4EFA-B650-91726F6473E8}" type="presParOf" srcId="{D0E25153-3457-435B-9883-52CC72839DAC}" destId="{FD1A4609-6CF4-44DF-9ABB-0CEBD9F05580}" srcOrd="2" destOrd="0" presId="urn:microsoft.com/office/officeart/2005/8/layout/hList7#1"/>
    <dgm:cxn modelId="{82A3DD76-FB2A-448C-8F54-A708BBE48E6E}" type="presParOf" srcId="{D0E25153-3457-435B-9883-52CC72839DAC}" destId="{934E0151-859F-4746-A4AD-6396130FF09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6B9D6-359F-4FAC-9D2B-EE5B48171F40}" type="doc">
      <dgm:prSet loTypeId="urn:microsoft.com/office/officeart/2005/8/layout/hList7#2" loCatId="process" qsTypeId="urn:microsoft.com/office/officeart/2005/8/quickstyle/simple5" qsCatId="simple" csTypeId="urn:microsoft.com/office/officeart/2005/8/colors/accent1_2" csCatId="accent1" phldr="1"/>
      <dgm:spPr/>
    </dgm:pt>
    <dgm:pt modelId="{DBF31077-5CF6-461D-9CC2-64E13F51383E}">
      <dgm:prSet phldrT="[Text]" custT="1"/>
      <dgm:spPr/>
      <dgm:t>
        <a:bodyPr/>
        <a:lstStyle/>
        <a:p>
          <a:endParaRPr lang="en-US" sz="1600" dirty="0" smtClean="0"/>
        </a:p>
        <a:p>
          <a:endParaRPr lang="en-US" sz="1600" dirty="0" smtClean="0"/>
        </a:p>
        <a:p>
          <a:endParaRPr lang="en-US" sz="1600" dirty="0" smtClean="0"/>
        </a:p>
        <a:p>
          <a:r>
            <a:rPr lang="en-US" sz="1600" dirty="0" smtClean="0"/>
            <a:t>Illustrated “</a:t>
          </a:r>
          <a:r>
            <a:rPr lang="en-US" sz="1600" dirty="0" err="1" smtClean="0"/>
            <a:t>Knochen</a:t>
          </a:r>
          <a:r>
            <a:rPr lang="en-US" sz="1600" dirty="0" smtClean="0"/>
            <a:t> </a:t>
          </a:r>
          <a:r>
            <a:rPr lang="en-US" sz="1600" dirty="0" err="1" smtClean="0"/>
            <a:t>koperchen</a:t>
          </a:r>
          <a:r>
            <a:rPr lang="en-US" sz="1600" dirty="0" smtClean="0"/>
            <a:t>” in many dinosaurs, established primary and secondary vascular canals in compact bone.</a:t>
          </a:r>
          <a:endParaRPr lang="en-US" sz="1600" dirty="0"/>
        </a:p>
      </dgm:t>
    </dgm:pt>
    <dgm:pt modelId="{B462C0C2-1868-4AF6-91E0-6A830C7B2EDE}" type="parTrans" cxnId="{0D9F4675-A6CF-480E-B7E6-69B02D9A661F}">
      <dgm:prSet/>
      <dgm:spPr/>
      <dgm:t>
        <a:bodyPr/>
        <a:lstStyle/>
        <a:p>
          <a:endParaRPr lang="en-US"/>
        </a:p>
      </dgm:t>
    </dgm:pt>
    <dgm:pt modelId="{348FD2C8-1728-486F-BFA3-4482F68A6946}" type="sibTrans" cxnId="{0D9F4675-A6CF-480E-B7E6-69B02D9A661F}">
      <dgm:prSet/>
      <dgm:spPr/>
      <dgm:t>
        <a:bodyPr/>
        <a:lstStyle/>
        <a:p>
          <a:endParaRPr lang="en-US"/>
        </a:p>
      </dgm:t>
    </dgm:pt>
    <dgm:pt modelId="{D2F1BEA5-7932-4479-909F-9B0FB1638B0C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Dinosaur bone unlike lamellar zonal bone in extant reptiles, more like mammals and birds</a:t>
          </a:r>
          <a:endParaRPr lang="en-US" sz="1600" dirty="0"/>
        </a:p>
      </dgm:t>
    </dgm:pt>
    <dgm:pt modelId="{F46BE9D8-BD96-48A5-9D37-1C35E55185C9}" type="parTrans" cxnId="{A7973034-1EEA-4710-ACDF-DD65AE6C4DFA}">
      <dgm:prSet/>
      <dgm:spPr/>
      <dgm:t>
        <a:bodyPr/>
        <a:lstStyle/>
        <a:p>
          <a:endParaRPr lang="en-US"/>
        </a:p>
      </dgm:t>
    </dgm:pt>
    <dgm:pt modelId="{800F9DB6-47D6-4261-8D91-655FAD4380FB}" type="sibTrans" cxnId="{A7973034-1EEA-4710-ACDF-DD65AE6C4DFA}">
      <dgm:prSet/>
      <dgm:spPr/>
      <dgm:t>
        <a:bodyPr/>
        <a:lstStyle/>
        <a:p>
          <a:endParaRPr lang="en-US"/>
        </a:p>
      </dgm:t>
    </dgm:pt>
    <dgm:pt modelId="{0754405D-9FA0-4DB1-A129-2EDB0621273B}">
      <dgm:prSet phldrT="[Text]" custT="1"/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Identified zonal bone in sauropod dinosaur. (</a:t>
          </a:r>
          <a:r>
            <a:rPr lang="en-US" sz="1600" dirty="0" err="1" smtClean="0"/>
            <a:t>Cambell</a:t>
          </a:r>
          <a:r>
            <a:rPr lang="en-US" sz="1600" dirty="0" smtClean="0"/>
            <a:t>, 1966)</a:t>
          </a:r>
        </a:p>
        <a:p>
          <a:r>
            <a:rPr lang="en-US" sz="1600" dirty="0" smtClean="0"/>
            <a:t>Clarification of Terminology</a:t>
          </a:r>
          <a:endParaRPr lang="en-US" sz="1600" dirty="0"/>
        </a:p>
      </dgm:t>
    </dgm:pt>
    <dgm:pt modelId="{D07CEAF9-0721-4E0F-90B0-AAEFB4B975F2}" type="parTrans" cxnId="{7F3D138D-1C59-4D5A-83B5-973BF13EFF7C}">
      <dgm:prSet/>
      <dgm:spPr/>
      <dgm:t>
        <a:bodyPr/>
        <a:lstStyle/>
        <a:p>
          <a:endParaRPr lang="en-US"/>
        </a:p>
      </dgm:t>
    </dgm:pt>
    <dgm:pt modelId="{0C69D7B4-C6FA-4330-B59E-48372B57FE44}" type="sibTrans" cxnId="{7F3D138D-1C59-4D5A-83B5-973BF13EFF7C}">
      <dgm:prSet/>
      <dgm:spPr/>
      <dgm:t>
        <a:bodyPr/>
        <a:lstStyle/>
        <a:p>
          <a:endParaRPr lang="en-US"/>
        </a:p>
      </dgm:t>
    </dgm:pt>
    <dgm:pt modelId="{672260E2-1FBB-4C16-AF93-B758544BEF7A}" type="pres">
      <dgm:prSet presAssocID="{7BA6B9D6-359F-4FAC-9D2B-EE5B48171F40}" presName="Name0" presStyleCnt="0">
        <dgm:presLayoutVars>
          <dgm:dir/>
          <dgm:resizeHandles val="exact"/>
        </dgm:presLayoutVars>
      </dgm:prSet>
      <dgm:spPr/>
    </dgm:pt>
    <dgm:pt modelId="{51CC11E3-D6C7-4A74-908D-5D10EB9A7E8E}" type="pres">
      <dgm:prSet presAssocID="{7BA6B9D6-359F-4FAC-9D2B-EE5B48171F40}" presName="fgShape" presStyleLbl="fgShp" presStyleIdx="0" presStyleCnt="1" custLinFactNeighborX="-127" custLinFactNeighborY="27513"/>
      <dgm:spPr>
        <a:prstGeom prst="rightArrow">
          <a:avLst/>
        </a:prstGeom>
      </dgm:spPr>
    </dgm:pt>
    <dgm:pt modelId="{AA1F5E24-816F-4AD4-A0FB-2994E44D8138}" type="pres">
      <dgm:prSet presAssocID="{7BA6B9D6-359F-4FAC-9D2B-EE5B48171F40}" presName="linComp" presStyleCnt="0"/>
      <dgm:spPr/>
    </dgm:pt>
    <dgm:pt modelId="{11B1C333-6D05-4F31-9530-F112DA811511}" type="pres">
      <dgm:prSet presAssocID="{DBF31077-5CF6-461D-9CC2-64E13F51383E}" presName="compNode" presStyleCnt="0"/>
      <dgm:spPr/>
    </dgm:pt>
    <dgm:pt modelId="{DAB46D7B-5401-4FD8-8115-C3FE9E28763A}" type="pres">
      <dgm:prSet presAssocID="{DBF31077-5CF6-461D-9CC2-64E13F51383E}" presName="bkgdShape" presStyleLbl="node1" presStyleIdx="0" presStyleCnt="3"/>
      <dgm:spPr/>
      <dgm:t>
        <a:bodyPr/>
        <a:lstStyle/>
        <a:p>
          <a:endParaRPr lang="en-US"/>
        </a:p>
      </dgm:t>
    </dgm:pt>
    <dgm:pt modelId="{51611AF4-F30A-4CBE-A9C6-3B8826528888}" type="pres">
      <dgm:prSet presAssocID="{DBF31077-5CF6-461D-9CC2-64E13F51383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50D0C-0250-49F8-AC7D-10654C804D47}" type="pres">
      <dgm:prSet presAssocID="{DBF31077-5CF6-461D-9CC2-64E13F51383E}" presName="invisiNode" presStyleLbl="node1" presStyleIdx="0" presStyleCnt="3"/>
      <dgm:spPr/>
    </dgm:pt>
    <dgm:pt modelId="{1CF888CB-7669-48A3-B352-2699AA8DC8AA}" type="pres">
      <dgm:prSet presAssocID="{DBF31077-5CF6-461D-9CC2-64E13F51383E}" presName="imagNode" presStyleLbl="fgImgPlace1" presStyleIdx="0" presStyleCnt="3" custScaleY="140431" custLinFactNeighborX="-1693" custLinFactNeighborY="58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C8F388-D316-4C87-B6BA-7430B18A3879}" type="pres">
      <dgm:prSet presAssocID="{348FD2C8-1728-486F-BFA3-4482F68A69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B687A9B-95AE-4413-8E90-96E842FBD356}" type="pres">
      <dgm:prSet presAssocID="{D2F1BEA5-7932-4479-909F-9B0FB1638B0C}" presName="compNode" presStyleCnt="0"/>
      <dgm:spPr/>
    </dgm:pt>
    <dgm:pt modelId="{AE543804-182B-47D5-98BE-32899D2FABD5}" type="pres">
      <dgm:prSet presAssocID="{D2F1BEA5-7932-4479-909F-9B0FB1638B0C}" presName="bkgdShape" presStyleLbl="node1" presStyleIdx="1" presStyleCnt="3"/>
      <dgm:spPr/>
      <dgm:t>
        <a:bodyPr/>
        <a:lstStyle/>
        <a:p>
          <a:endParaRPr lang="en-US"/>
        </a:p>
      </dgm:t>
    </dgm:pt>
    <dgm:pt modelId="{F9DC9F4C-6918-43A7-8BEE-8FBE28AE38C1}" type="pres">
      <dgm:prSet presAssocID="{D2F1BEA5-7932-4479-909F-9B0FB1638B0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3726-F81B-44A3-A028-02900F63ECD1}" type="pres">
      <dgm:prSet presAssocID="{D2F1BEA5-7932-4479-909F-9B0FB1638B0C}" presName="invisiNode" presStyleLbl="node1" presStyleIdx="1" presStyleCnt="3"/>
      <dgm:spPr/>
    </dgm:pt>
    <dgm:pt modelId="{96ACB35D-16F2-48AE-8F94-ED63807EF942}" type="pres">
      <dgm:prSet presAssocID="{D2F1BEA5-7932-4479-909F-9B0FB1638B0C}" presName="imagNode" presStyleLbl="fgImgPlace1" presStyleIdx="1" presStyleCnt="3" custScaleY="1308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71FF8F-588E-44F8-949D-44184B7B67D9}" type="pres">
      <dgm:prSet presAssocID="{800F9DB6-47D6-4261-8D91-655FAD4380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AD4A28-0E23-4AF2-92EE-92C4BEF229C1}" type="pres">
      <dgm:prSet presAssocID="{0754405D-9FA0-4DB1-A129-2EDB0621273B}" presName="compNode" presStyleCnt="0"/>
      <dgm:spPr/>
    </dgm:pt>
    <dgm:pt modelId="{61B83200-669E-4EDE-BF90-8E4796CB0911}" type="pres">
      <dgm:prSet presAssocID="{0754405D-9FA0-4DB1-A129-2EDB0621273B}" presName="bkgdShape" presStyleLbl="node1" presStyleIdx="2" presStyleCnt="3"/>
      <dgm:spPr/>
      <dgm:t>
        <a:bodyPr/>
        <a:lstStyle/>
        <a:p>
          <a:endParaRPr lang="en-US"/>
        </a:p>
      </dgm:t>
    </dgm:pt>
    <dgm:pt modelId="{E51B798F-CF8A-4236-8B00-A33DC5461FD5}" type="pres">
      <dgm:prSet presAssocID="{0754405D-9FA0-4DB1-A129-2EDB0621273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53B16-B37A-4D66-AE39-8D073CB1E836}" type="pres">
      <dgm:prSet presAssocID="{0754405D-9FA0-4DB1-A129-2EDB0621273B}" presName="invisiNode" presStyleLbl="node1" presStyleIdx="2" presStyleCnt="3"/>
      <dgm:spPr/>
    </dgm:pt>
    <dgm:pt modelId="{C36E3940-834E-45E2-A6FD-CDD9BA934659}" type="pres">
      <dgm:prSet presAssocID="{0754405D-9FA0-4DB1-A129-2EDB0621273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452DA12-B92F-42E0-8145-365EF07A2E2B}" type="presOf" srcId="{DBF31077-5CF6-461D-9CC2-64E13F51383E}" destId="{DAB46D7B-5401-4FD8-8115-C3FE9E28763A}" srcOrd="0" destOrd="0" presId="urn:microsoft.com/office/officeart/2005/8/layout/hList7#2"/>
    <dgm:cxn modelId="{1E71B3D7-0B37-46BC-BA44-A6E802E59435}" type="presOf" srcId="{0754405D-9FA0-4DB1-A129-2EDB0621273B}" destId="{61B83200-669E-4EDE-BF90-8E4796CB0911}" srcOrd="0" destOrd="0" presId="urn:microsoft.com/office/officeart/2005/8/layout/hList7#2"/>
    <dgm:cxn modelId="{7F3D138D-1C59-4D5A-83B5-973BF13EFF7C}" srcId="{7BA6B9D6-359F-4FAC-9D2B-EE5B48171F40}" destId="{0754405D-9FA0-4DB1-A129-2EDB0621273B}" srcOrd="2" destOrd="0" parTransId="{D07CEAF9-0721-4E0F-90B0-AAEFB4B975F2}" sibTransId="{0C69D7B4-C6FA-4330-B59E-48372B57FE44}"/>
    <dgm:cxn modelId="{A7973034-1EEA-4710-ACDF-DD65AE6C4DFA}" srcId="{7BA6B9D6-359F-4FAC-9D2B-EE5B48171F40}" destId="{D2F1BEA5-7932-4479-909F-9B0FB1638B0C}" srcOrd="1" destOrd="0" parTransId="{F46BE9D8-BD96-48A5-9D37-1C35E55185C9}" sibTransId="{800F9DB6-47D6-4261-8D91-655FAD4380FB}"/>
    <dgm:cxn modelId="{6C0F813D-5FAD-4CEF-B4D6-CD6420B67846}" type="presOf" srcId="{348FD2C8-1728-486F-BFA3-4482F68A6946}" destId="{1EC8F388-D316-4C87-B6BA-7430B18A3879}" srcOrd="0" destOrd="0" presId="urn:microsoft.com/office/officeart/2005/8/layout/hList7#2"/>
    <dgm:cxn modelId="{A5D03038-CBF8-4F4A-BC78-09DF74F237F4}" type="presOf" srcId="{D2F1BEA5-7932-4479-909F-9B0FB1638B0C}" destId="{F9DC9F4C-6918-43A7-8BEE-8FBE28AE38C1}" srcOrd="1" destOrd="0" presId="urn:microsoft.com/office/officeart/2005/8/layout/hList7#2"/>
    <dgm:cxn modelId="{0D9F4675-A6CF-480E-B7E6-69B02D9A661F}" srcId="{7BA6B9D6-359F-4FAC-9D2B-EE5B48171F40}" destId="{DBF31077-5CF6-461D-9CC2-64E13F51383E}" srcOrd="0" destOrd="0" parTransId="{B462C0C2-1868-4AF6-91E0-6A830C7B2EDE}" sibTransId="{348FD2C8-1728-486F-BFA3-4482F68A6946}"/>
    <dgm:cxn modelId="{1EC58AF5-C709-4027-B817-FDA7676CE479}" type="presOf" srcId="{7BA6B9D6-359F-4FAC-9D2B-EE5B48171F40}" destId="{672260E2-1FBB-4C16-AF93-B758544BEF7A}" srcOrd="0" destOrd="0" presId="urn:microsoft.com/office/officeart/2005/8/layout/hList7#2"/>
    <dgm:cxn modelId="{5D385629-EBEB-43FE-9BBE-8F67D92BDD64}" type="presOf" srcId="{D2F1BEA5-7932-4479-909F-9B0FB1638B0C}" destId="{AE543804-182B-47D5-98BE-32899D2FABD5}" srcOrd="0" destOrd="0" presId="urn:microsoft.com/office/officeart/2005/8/layout/hList7#2"/>
    <dgm:cxn modelId="{50D20399-27E8-48DF-83AE-0E4ADE8F2A4E}" type="presOf" srcId="{800F9DB6-47D6-4261-8D91-655FAD4380FB}" destId="{C471FF8F-588E-44F8-949D-44184B7B67D9}" srcOrd="0" destOrd="0" presId="urn:microsoft.com/office/officeart/2005/8/layout/hList7#2"/>
    <dgm:cxn modelId="{41A509A2-B833-447E-A7E6-988F5685F531}" type="presOf" srcId="{0754405D-9FA0-4DB1-A129-2EDB0621273B}" destId="{E51B798F-CF8A-4236-8B00-A33DC5461FD5}" srcOrd="1" destOrd="0" presId="urn:microsoft.com/office/officeart/2005/8/layout/hList7#2"/>
    <dgm:cxn modelId="{201BE1C3-9B4C-4C06-9213-F784C42BB0C7}" type="presOf" srcId="{DBF31077-5CF6-461D-9CC2-64E13F51383E}" destId="{51611AF4-F30A-4CBE-A9C6-3B8826528888}" srcOrd="1" destOrd="0" presId="urn:microsoft.com/office/officeart/2005/8/layout/hList7#2"/>
    <dgm:cxn modelId="{18B40D9D-F06F-4FFC-94BC-92F8A2DFD2DB}" type="presParOf" srcId="{672260E2-1FBB-4C16-AF93-B758544BEF7A}" destId="{51CC11E3-D6C7-4A74-908D-5D10EB9A7E8E}" srcOrd="0" destOrd="0" presId="urn:microsoft.com/office/officeart/2005/8/layout/hList7#2"/>
    <dgm:cxn modelId="{9DFD636D-CA0A-4B2F-9DE2-7F0E790786BA}" type="presParOf" srcId="{672260E2-1FBB-4C16-AF93-B758544BEF7A}" destId="{AA1F5E24-816F-4AD4-A0FB-2994E44D8138}" srcOrd="1" destOrd="0" presId="urn:microsoft.com/office/officeart/2005/8/layout/hList7#2"/>
    <dgm:cxn modelId="{8D8439D7-E95A-4784-93FB-AB2FDF2262F6}" type="presParOf" srcId="{AA1F5E24-816F-4AD4-A0FB-2994E44D8138}" destId="{11B1C333-6D05-4F31-9530-F112DA811511}" srcOrd="0" destOrd="0" presId="urn:microsoft.com/office/officeart/2005/8/layout/hList7#2"/>
    <dgm:cxn modelId="{B1D18F86-256F-4015-8655-188BDEBD0084}" type="presParOf" srcId="{11B1C333-6D05-4F31-9530-F112DA811511}" destId="{DAB46D7B-5401-4FD8-8115-C3FE9E28763A}" srcOrd="0" destOrd="0" presId="urn:microsoft.com/office/officeart/2005/8/layout/hList7#2"/>
    <dgm:cxn modelId="{5F1B8C38-633A-4217-9A9E-AF7FA3E1F54F}" type="presParOf" srcId="{11B1C333-6D05-4F31-9530-F112DA811511}" destId="{51611AF4-F30A-4CBE-A9C6-3B8826528888}" srcOrd="1" destOrd="0" presId="urn:microsoft.com/office/officeart/2005/8/layout/hList7#2"/>
    <dgm:cxn modelId="{E5FDA79C-6D17-4248-885C-A09404E62D3E}" type="presParOf" srcId="{11B1C333-6D05-4F31-9530-F112DA811511}" destId="{07550D0C-0250-49F8-AC7D-10654C804D47}" srcOrd="2" destOrd="0" presId="urn:microsoft.com/office/officeart/2005/8/layout/hList7#2"/>
    <dgm:cxn modelId="{DA3A192F-2C0C-47CB-9FA1-FFCCED1A154F}" type="presParOf" srcId="{11B1C333-6D05-4F31-9530-F112DA811511}" destId="{1CF888CB-7669-48A3-B352-2699AA8DC8AA}" srcOrd="3" destOrd="0" presId="urn:microsoft.com/office/officeart/2005/8/layout/hList7#2"/>
    <dgm:cxn modelId="{CAB388F7-D676-4DA4-AA36-23F9BD160FC0}" type="presParOf" srcId="{AA1F5E24-816F-4AD4-A0FB-2994E44D8138}" destId="{1EC8F388-D316-4C87-B6BA-7430B18A3879}" srcOrd="1" destOrd="0" presId="urn:microsoft.com/office/officeart/2005/8/layout/hList7#2"/>
    <dgm:cxn modelId="{9DE37C3C-1956-4156-AA3A-F4577217C8B9}" type="presParOf" srcId="{AA1F5E24-816F-4AD4-A0FB-2994E44D8138}" destId="{FB687A9B-95AE-4413-8E90-96E842FBD356}" srcOrd="2" destOrd="0" presId="urn:microsoft.com/office/officeart/2005/8/layout/hList7#2"/>
    <dgm:cxn modelId="{8EE3CE99-9A16-4277-909F-9141D5AB6951}" type="presParOf" srcId="{FB687A9B-95AE-4413-8E90-96E842FBD356}" destId="{AE543804-182B-47D5-98BE-32899D2FABD5}" srcOrd="0" destOrd="0" presId="urn:microsoft.com/office/officeart/2005/8/layout/hList7#2"/>
    <dgm:cxn modelId="{ED8C2F56-7548-4382-9882-36ADBAACDA17}" type="presParOf" srcId="{FB687A9B-95AE-4413-8E90-96E842FBD356}" destId="{F9DC9F4C-6918-43A7-8BEE-8FBE28AE38C1}" srcOrd="1" destOrd="0" presId="urn:microsoft.com/office/officeart/2005/8/layout/hList7#2"/>
    <dgm:cxn modelId="{C173DE00-F28E-4ED5-BD62-B96336B5C565}" type="presParOf" srcId="{FB687A9B-95AE-4413-8E90-96E842FBD356}" destId="{99233726-F81B-44A3-A028-02900F63ECD1}" srcOrd="2" destOrd="0" presId="urn:microsoft.com/office/officeart/2005/8/layout/hList7#2"/>
    <dgm:cxn modelId="{F2500B73-1763-473E-8983-1DB0AA805926}" type="presParOf" srcId="{FB687A9B-95AE-4413-8E90-96E842FBD356}" destId="{96ACB35D-16F2-48AE-8F94-ED63807EF942}" srcOrd="3" destOrd="0" presId="urn:microsoft.com/office/officeart/2005/8/layout/hList7#2"/>
    <dgm:cxn modelId="{DCC9A18B-42E0-4AF7-957F-A21B0D639B05}" type="presParOf" srcId="{AA1F5E24-816F-4AD4-A0FB-2994E44D8138}" destId="{C471FF8F-588E-44F8-949D-44184B7B67D9}" srcOrd="3" destOrd="0" presId="urn:microsoft.com/office/officeart/2005/8/layout/hList7#2"/>
    <dgm:cxn modelId="{23B45EEE-9D53-41BE-A421-EE2DB1C81A14}" type="presParOf" srcId="{AA1F5E24-816F-4AD4-A0FB-2994E44D8138}" destId="{2AAD4A28-0E23-4AF2-92EE-92C4BEF229C1}" srcOrd="4" destOrd="0" presId="urn:microsoft.com/office/officeart/2005/8/layout/hList7#2"/>
    <dgm:cxn modelId="{421DDD53-223E-4218-B600-0784226AF275}" type="presParOf" srcId="{2AAD4A28-0E23-4AF2-92EE-92C4BEF229C1}" destId="{61B83200-669E-4EDE-BF90-8E4796CB0911}" srcOrd="0" destOrd="0" presId="urn:microsoft.com/office/officeart/2005/8/layout/hList7#2"/>
    <dgm:cxn modelId="{9070DECE-9289-4277-883E-D805B2F58DF8}" type="presParOf" srcId="{2AAD4A28-0E23-4AF2-92EE-92C4BEF229C1}" destId="{E51B798F-CF8A-4236-8B00-A33DC5461FD5}" srcOrd="1" destOrd="0" presId="urn:microsoft.com/office/officeart/2005/8/layout/hList7#2"/>
    <dgm:cxn modelId="{39047BF1-3609-450E-89F4-0390B5BED95C}" type="presParOf" srcId="{2AAD4A28-0E23-4AF2-92EE-92C4BEF229C1}" destId="{3D753B16-B37A-4D66-AE39-8D073CB1E836}" srcOrd="2" destOrd="0" presId="urn:microsoft.com/office/officeart/2005/8/layout/hList7#2"/>
    <dgm:cxn modelId="{711A6252-BE04-4B63-B043-E5374BEC720B}" type="presParOf" srcId="{2AAD4A28-0E23-4AF2-92EE-92C4BEF229C1}" destId="{C36E3940-834E-45E2-A6FD-CDD9BA934659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79A23A-5C30-48F7-AF3E-6BAB71A17C36}">
      <dsp:nvSpPr>
        <dsp:cNvPr id="0" name=""/>
        <dsp:cNvSpPr/>
      </dsp:nvSpPr>
      <dsp:spPr>
        <a:xfrm>
          <a:off x="1653" y="0"/>
          <a:ext cx="2572545" cy="464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of Iguanodon bones to bones of modern lizard. Osteocyte lacunae observed.</a:t>
          </a:r>
          <a:endParaRPr lang="en-US" sz="1600" kern="1200" dirty="0"/>
        </a:p>
      </dsp:txBody>
      <dsp:txXfrm>
        <a:off x="1653" y="1859280"/>
        <a:ext cx="2572545" cy="1859280"/>
      </dsp:txXfrm>
    </dsp:sp>
    <dsp:sp modelId="{AC465A28-D776-4A06-9296-9C16A277DFFE}">
      <dsp:nvSpPr>
        <dsp:cNvPr id="0" name=""/>
        <dsp:cNvSpPr/>
      </dsp:nvSpPr>
      <dsp:spPr>
        <a:xfrm>
          <a:off x="514000" y="278892"/>
          <a:ext cx="1547850" cy="1547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FC827E-6683-4675-8520-10D3896A88F2}">
      <dsp:nvSpPr>
        <dsp:cNvPr id="0" name=""/>
        <dsp:cNvSpPr/>
      </dsp:nvSpPr>
      <dsp:spPr>
        <a:xfrm>
          <a:off x="2651375" y="0"/>
          <a:ext cx="2572545" cy="464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Haversian canals identified in sauropod, illustrated osteons in dorsal spine of </a:t>
          </a:r>
          <a:r>
            <a:rPr lang="en-US" sz="1600" kern="1200" dirty="0" err="1" smtClean="0"/>
            <a:t>Hylaeosaurus</a:t>
          </a:r>
          <a:r>
            <a:rPr lang="en-US" sz="1600" kern="1200" dirty="0" smtClean="0"/>
            <a:t>. </a:t>
          </a:r>
          <a:endParaRPr lang="en-US" sz="1600" kern="1200" dirty="0"/>
        </a:p>
      </dsp:txBody>
      <dsp:txXfrm>
        <a:off x="2651375" y="1859280"/>
        <a:ext cx="2572545" cy="1859280"/>
      </dsp:txXfrm>
    </dsp:sp>
    <dsp:sp modelId="{86AF3F0B-141C-4F6E-9209-4F29CE3E37C1}">
      <dsp:nvSpPr>
        <dsp:cNvPr id="0" name=""/>
        <dsp:cNvSpPr/>
      </dsp:nvSpPr>
      <dsp:spPr>
        <a:xfrm>
          <a:off x="3163722" y="136056"/>
          <a:ext cx="1547850" cy="18335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5FF76C-6266-4FB4-8DE9-E175A43F70D9}">
      <dsp:nvSpPr>
        <dsp:cNvPr id="0" name=""/>
        <dsp:cNvSpPr/>
      </dsp:nvSpPr>
      <dsp:spPr>
        <a:xfrm>
          <a:off x="5301097" y="0"/>
          <a:ext cx="2572545" cy="464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Named Dinosauria, vertebrae of </a:t>
          </a:r>
          <a:r>
            <a:rPr lang="en-US" sz="1600" kern="1200" dirty="0" err="1" smtClean="0"/>
            <a:t>Cetiosuarus</a:t>
          </a:r>
          <a:r>
            <a:rPr lang="en-US" sz="1600" kern="1200" dirty="0" smtClean="0"/>
            <a:t> used to illustrate dense laminar or </a:t>
          </a:r>
          <a:r>
            <a:rPr lang="en-US" sz="1600" kern="1200" dirty="0" err="1" smtClean="0"/>
            <a:t>plexiform</a:t>
          </a:r>
          <a:r>
            <a:rPr lang="en-US" sz="1600" kern="1200" dirty="0" smtClean="0"/>
            <a:t> tissue.</a:t>
          </a:r>
          <a:endParaRPr lang="en-US" sz="1600" kern="1200" dirty="0"/>
        </a:p>
      </dsp:txBody>
      <dsp:txXfrm>
        <a:off x="5301097" y="1859280"/>
        <a:ext cx="2572545" cy="1859280"/>
      </dsp:txXfrm>
    </dsp:sp>
    <dsp:sp modelId="{934E0151-859F-4746-A4AD-6396130FF099}">
      <dsp:nvSpPr>
        <dsp:cNvPr id="0" name=""/>
        <dsp:cNvSpPr/>
      </dsp:nvSpPr>
      <dsp:spPr>
        <a:xfrm>
          <a:off x="5813444" y="121684"/>
          <a:ext cx="1547850" cy="18622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415091-3A17-4771-AEA3-909FA02A852A}">
      <dsp:nvSpPr>
        <dsp:cNvPr id="0" name=""/>
        <dsp:cNvSpPr/>
      </dsp:nvSpPr>
      <dsp:spPr>
        <a:xfrm>
          <a:off x="315011" y="3718560"/>
          <a:ext cx="7245272" cy="697230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46D7B-5401-4FD8-8115-C3FE9E28763A}">
      <dsp:nvSpPr>
        <dsp:cNvPr id="0" name=""/>
        <dsp:cNvSpPr/>
      </dsp:nvSpPr>
      <dsp:spPr>
        <a:xfrm>
          <a:off x="5478" y="17564"/>
          <a:ext cx="2561321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Illustrated “</a:t>
          </a:r>
          <a:r>
            <a:rPr lang="en-US" sz="1600" kern="1200" dirty="0" err="1" smtClean="0"/>
            <a:t>Knochen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koperchen</a:t>
          </a:r>
          <a:r>
            <a:rPr lang="en-US" sz="1600" kern="1200" dirty="0" smtClean="0"/>
            <a:t>” in many dinosaurs, established primary and secondary vascular canals in compact bone.</a:t>
          </a:r>
          <a:endParaRPr lang="en-US" sz="1600" kern="1200" dirty="0"/>
        </a:p>
      </dsp:txBody>
      <dsp:txXfrm>
        <a:off x="5478" y="1937804"/>
        <a:ext cx="2561321" cy="1920240"/>
      </dsp:txXfrm>
    </dsp:sp>
    <dsp:sp modelId="{1CF888CB-7669-48A3-B352-2699AA8DC8AA}">
      <dsp:nvSpPr>
        <dsp:cNvPr id="0" name=""/>
        <dsp:cNvSpPr/>
      </dsp:nvSpPr>
      <dsp:spPr>
        <a:xfrm>
          <a:off x="459775" y="76193"/>
          <a:ext cx="1598599" cy="22449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543804-182B-47D5-98BE-32899D2FABD5}">
      <dsp:nvSpPr>
        <dsp:cNvPr id="0" name=""/>
        <dsp:cNvSpPr/>
      </dsp:nvSpPr>
      <dsp:spPr>
        <a:xfrm>
          <a:off x="2643639" y="0"/>
          <a:ext cx="2561321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Dinosaur bone unlike lamellar zonal bone in extant reptiles, more like mammals and birds</a:t>
          </a:r>
          <a:endParaRPr lang="en-US" sz="1600" kern="1200" dirty="0"/>
        </a:p>
      </dsp:txBody>
      <dsp:txXfrm>
        <a:off x="2643639" y="1920240"/>
        <a:ext cx="2561321" cy="1920240"/>
      </dsp:txXfrm>
    </dsp:sp>
    <dsp:sp modelId="{96ACB35D-16F2-48AE-8F94-ED63807EF942}">
      <dsp:nvSpPr>
        <dsp:cNvPr id="0" name=""/>
        <dsp:cNvSpPr/>
      </dsp:nvSpPr>
      <dsp:spPr>
        <a:xfrm>
          <a:off x="3125000" y="41068"/>
          <a:ext cx="1598599" cy="20925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B83200-669E-4EDE-BF90-8E4796CB0911}">
      <dsp:nvSpPr>
        <dsp:cNvPr id="0" name=""/>
        <dsp:cNvSpPr/>
      </dsp:nvSpPr>
      <dsp:spPr>
        <a:xfrm>
          <a:off x="5281800" y="0"/>
          <a:ext cx="2561321" cy="48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Identified zonal bone in sauropod dinosaur. (</a:t>
          </a:r>
          <a:r>
            <a:rPr lang="en-US" sz="1600" kern="1200" dirty="0" err="1" smtClean="0"/>
            <a:t>Cambell</a:t>
          </a:r>
          <a:r>
            <a:rPr lang="en-US" sz="1600" kern="1200" dirty="0" smtClean="0"/>
            <a:t>, 1966)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Clarification of Terminology</a:t>
          </a:r>
          <a:endParaRPr lang="en-US" sz="1600" kern="1200" dirty="0"/>
        </a:p>
      </dsp:txBody>
      <dsp:txXfrm>
        <a:off x="5281800" y="1920240"/>
        <a:ext cx="2561321" cy="1920240"/>
      </dsp:txXfrm>
    </dsp:sp>
    <dsp:sp modelId="{C36E3940-834E-45E2-A6FD-CDD9BA934659}">
      <dsp:nvSpPr>
        <dsp:cNvPr id="0" name=""/>
        <dsp:cNvSpPr/>
      </dsp:nvSpPr>
      <dsp:spPr>
        <a:xfrm>
          <a:off x="5763160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CC11E3-D6C7-4A74-908D-5D10EB9A7E8E}">
      <dsp:nvSpPr>
        <dsp:cNvPr id="0" name=""/>
        <dsp:cNvSpPr/>
      </dsp:nvSpPr>
      <dsp:spPr>
        <a:xfrm>
          <a:off x="304773" y="4038598"/>
          <a:ext cx="7220712" cy="720090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59CD-B800-4141-A71C-C75D49369380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D0C0-623B-491A-9B5A-EB10139D1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52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Chinsamy</a:t>
            </a:r>
            <a:r>
              <a:rPr lang="en-US" dirty="0" smtClean="0"/>
              <a:t> Some sections showed the entire </a:t>
            </a:r>
            <a:r>
              <a:rPr lang="en-US" dirty="0" err="1" smtClean="0"/>
              <a:t>compacta</a:t>
            </a:r>
            <a:r>
              <a:rPr lang="en-US" dirty="0" smtClean="0"/>
              <a:t> was CCCB from periphery to medullary cavity. Plate 4!!!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Stegosaurus probably</a:t>
            </a:r>
            <a:r>
              <a:rPr lang="en-US" baseline="0" dirty="0" smtClean="0"/>
              <a:t> used tail for defense,</a:t>
            </a:r>
            <a:r>
              <a:rPr lang="en-US" dirty="0" smtClean="0"/>
              <a:t> don’t exhibit DISH.</a:t>
            </a:r>
          </a:p>
          <a:p>
            <a:r>
              <a:rPr lang="en-US" dirty="0" smtClean="0"/>
              <a:t>Commonly 2-4 vertebrae in caudal position 17-23 fused</a:t>
            </a:r>
            <a:r>
              <a:rPr lang="en-US" dirty="0" smtClean="0">
                <a:sym typeface="Wingdings" pitchFamily="2" charset="2"/>
              </a:rPr>
              <a:t> stiffer tail. This would also maintain the </a:t>
            </a:r>
            <a:r>
              <a:rPr lang="en-US" dirty="0" err="1" smtClean="0">
                <a:sym typeface="Wingdings" pitchFamily="2" charset="2"/>
              </a:rPr>
              <a:t>cloaca</a:t>
            </a:r>
            <a:r>
              <a:rPr lang="en-US" dirty="0" smtClean="0">
                <a:sym typeface="Wingdings" pitchFamily="2" charset="2"/>
              </a:rPr>
              <a:t>??? in a more accessible mating position; suggested method of sexing </a:t>
            </a:r>
            <a:r>
              <a:rPr lang="en-US" dirty="0" err="1" smtClean="0">
                <a:sym typeface="Wingdings" pitchFamily="2" charset="2"/>
              </a:rPr>
              <a:t>sauropods</a:t>
            </a:r>
            <a:r>
              <a:rPr lang="en-US" dirty="0" smtClean="0">
                <a:sym typeface="Wingdings" pitchFamily="2" charset="2"/>
              </a:rPr>
              <a:t> based on DISH in males. </a:t>
            </a:r>
          </a:p>
          <a:p>
            <a:r>
              <a:rPr lang="en-US" dirty="0" smtClean="0">
                <a:sym typeface="Wingdings" pitchFamily="2" charset="2"/>
              </a:rPr>
              <a:t>Does class think</a:t>
            </a:r>
            <a:r>
              <a:rPr lang="en-US" baseline="0" dirty="0" smtClean="0">
                <a:sym typeface="Wingdings" pitchFamily="2" charset="2"/>
              </a:rPr>
              <a:t> pathology is a solid way to sex?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both used to support theory???? What does reactive </a:t>
            </a:r>
            <a:r>
              <a:rPr lang="en-US" smtClean="0"/>
              <a:t>bone indicate???</a:t>
            </a:r>
            <a:endParaRPr lang="en-US" dirty="0" smtClean="0"/>
          </a:p>
          <a:p>
            <a:r>
              <a:rPr lang="en-US" dirty="0" smtClean="0"/>
              <a:t>If so, Does class think 1% is enough support for what Rothschild proposes, would this be a good way of determining sex?</a:t>
            </a:r>
          </a:p>
          <a:p>
            <a:r>
              <a:rPr lang="en-US" dirty="0" smtClean="0"/>
              <a:t>4.8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compact</a:t>
            </a:r>
            <a:r>
              <a:rPr lang="en-US" baseline="0" dirty="0" smtClean="0"/>
              <a:t> bones like: primary </a:t>
            </a:r>
            <a:r>
              <a:rPr lang="en-US" baseline="0" dirty="0" err="1" smtClean="0"/>
              <a:t>periosteal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haversian</a:t>
            </a:r>
            <a:r>
              <a:rPr lang="en-US" baseline="0" dirty="0" smtClean="0"/>
              <a:t> bone, endochondral, lamellar/</a:t>
            </a:r>
            <a:r>
              <a:rPr lang="en-US" baseline="0" dirty="0" err="1" smtClean="0"/>
              <a:t>lamellated</a:t>
            </a:r>
            <a:r>
              <a:rPr lang="en-US" baseline="0" dirty="0" smtClean="0"/>
              <a:t> bone of ICL and medullary bone lining. </a:t>
            </a:r>
          </a:p>
          <a:p>
            <a:r>
              <a:rPr lang="en-US" baseline="0" dirty="0" smtClean="0"/>
              <a:t>How does class feel about this bone being pneumatic, what benefit would it give since these </a:t>
            </a:r>
            <a:r>
              <a:rPr lang="en-US" baseline="0" dirty="0" err="1" smtClean="0"/>
              <a:t>dinos</a:t>
            </a:r>
            <a:r>
              <a:rPr lang="en-US" baseline="0" dirty="0" smtClean="0"/>
              <a:t> are so large? </a:t>
            </a:r>
          </a:p>
          <a:p>
            <a:r>
              <a:rPr lang="en-US" baseline="0" dirty="0" smtClean="0"/>
              <a:t>Fig 4.9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 4.10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I add more… there wasn’t a</a:t>
            </a:r>
            <a:r>
              <a:rPr lang="en-US" baseline="0" dirty="0" smtClean="0"/>
              <a:t> lot on the web </a:t>
            </a:r>
            <a:r>
              <a:rPr lang="en-US" baseline="0" dirty="0" smtClean="0">
                <a:sym typeface="Wingdings" pitchFamily="2" charset="2"/>
              </a:rPr>
              <a:t></a:t>
            </a:r>
          </a:p>
          <a:p>
            <a:r>
              <a:rPr lang="en-US" baseline="0" dirty="0" err="1" smtClean="0">
                <a:sym typeface="Wingdings" pitchFamily="2" charset="2"/>
              </a:rPr>
              <a:t>Pic</a:t>
            </a:r>
            <a:r>
              <a:rPr lang="en-US" baseline="0" dirty="0" smtClean="0">
                <a:sym typeface="Wingdings" pitchFamily="2" charset="2"/>
              </a:rPr>
              <a:t> from </a:t>
            </a:r>
            <a:r>
              <a:rPr lang="en-US" u="sng" dirty="0" err="1" smtClean="0"/>
              <a:t>Wheater's</a:t>
            </a:r>
            <a:r>
              <a:rPr lang="en-US" u="sng" dirty="0" smtClean="0"/>
              <a:t> Functional Histology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4.5 </a:t>
            </a:r>
            <a:r>
              <a:rPr lang="en-US" dirty="0" err="1" smtClean="0"/>
              <a:t>Hadrosaur</a:t>
            </a:r>
            <a:r>
              <a:rPr lang="en-US" dirty="0" smtClean="0"/>
              <a:t> arrow=</a:t>
            </a:r>
            <a:r>
              <a:rPr lang="en-US" dirty="0" err="1" smtClean="0"/>
              <a:t>cartiledge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implies that tissue is formed by resorption. There are two way this is formed. </a:t>
            </a:r>
          </a:p>
          <a:p>
            <a:r>
              <a:rPr lang="en-US" dirty="0" smtClean="0"/>
              <a:t>Ex:</a:t>
            </a:r>
            <a:r>
              <a:rPr lang="en-US" baseline="0" dirty="0" smtClean="0"/>
              <a:t> All of the vertebral cancellous bone is secondary. </a:t>
            </a:r>
          </a:p>
          <a:p>
            <a:r>
              <a:rPr lang="en-US" baseline="0" dirty="0" smtClean="0"/>
              <a:t>Figure 4.6 put arrow to tide lines… ask </a:t>
            </a:r>
            <a:r>
              <a:rPr lang="en-US" baseline="0" dirty="0" err="1" smtClean="0"/>
              <a:t>lauren</a:t>
            </a:r>
            <a:r>
              <a:rPr lang="en-US" baseline="0" dirty="0" smtClean="0"/>
              <a:t>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Periphery was compact bone tissue in thin sheet</a:t>
            </a:r>
            <a:r>
              <a:rPr lang="en-US" dirty="0" smtClean="0">
                <a:sym typeface="Wingdings" pitchFamily="2" charset="2"/>
              </a:rPr>
              <a:t> cancellous</a:t>
            </a:r>
            <a:r>
              <a:rPr lang="en-US" baseline="0" dirty="0" smtClean="0">
                <a:sym typeface="Wingdings" pitchFamily="2" charset="2"/>
              </a:rPr>
              <a:t> bone (THIN BONY TRABECULEA FORMING IRREGULAR MEDULLARY SPACES) in the center  Sharpey’s fibers and primary cortical bone</a:t>
            </a:r>
          </a:p>
          <a:p>
            <a:r>
              <a:rPr lang="en-US" baseline="0" dirty="0" err="1" smtClean="0">
                <a:sym typeface="Wingdings" pitchFamily="2" charset="2"/>
              </a:rPr>
              <a:t>Sharpeys</a:t>
            </a:r>
            <a:r>
              <a:rPr lang="en-US" baseline="0" dirty="0" smtClean="0">
                <a:sym typeface="Wingdings" pitchFamily="2" charset="2"/>
              </a:rPr>
              <a:t> fibers were </a:t>
            </a:r>
            <a:r>
              <a:rPr lang="en-US" dirty="0" smtClean="0">
                <a:sym typeface="Wingdings" pitchFamily="2" charset="2"/>
              </a:rPr>
              <a:t>symmetrically arranged on either side of the </a:t>
            </a:r>
            <a:r>
              <a:rPr lang="en-US" dirty="0" err="1" smtClean="0">
                <a:sym typeface="Wingdings" pitchFamily="2" charset="2"/>
              </a:rPr>
              <a:t>sagittal</a:t>
            </a:r>
            <a:r>
              <a:rPr lang="en-US" dirty="0" smtClean="0">
                <a:sym typeface="Wingdings" pitchFamily="2" charset="2"/>
              </a:rPr>
              <a:t> plane of the plate.</a:t>
            </a:r>
            <a:r>
              <a:rPr lang="en-US" baseline="0" dirty="0" smtClean="0">
                <a:sym typeface="Wingdings" pitchFamily="2" charset="2"/>
              </a:rPr>
              <a:t> </a:t>
            </a:r>
          </a:p>
          <a:p>
            <a:r>
              <a:rPr lang="en-US" baseline="0" dirty="0" err="1" smtClean="0">
                <a:sym typeface="Wingdings" pitchFamily="2" charset="2"/>
              </a:rPr>
              <a:t>Anwser</a:t>
            </a:r>
            <a:r>
              <a:rPr lang="en-US" baseline="0" dirty="0" smtClean="0">
                <a:sym typeface="Wingdings" pitchFamily="2" charset="2"/>
              </a:rPr>
              <a:t>: thermoregulation, armor eliminated by </a:t>
            </a:r>
            <a:r>
              <a:rPr lang="en-US" baseline="0" dirty="0" err="1" smtClean="0">
                <a:sym typeface="Wingdings" pitchFamily="2" charset="2"/>
              </a:rPr>
              <a:t>structurefunction</a:t>
            </a:r>
            <a:r>
              <a:rPr lang="en-US" baseline="0" dirty="0" smtClean="0">
                <a:sym typeface="Wingdings" pitchFamily="2" charset="2"/>
              </a:rPr>
              <a:t>. Click for stegosaurs picture during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9AB-AB2D-4580-83B2-EFE28AFACB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F9F6A8-F515-4E0F-8ECE-6CE252B6BDBB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86C752-3CFE-460A-B2E2-7CBC490A9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.ac.uk/resources/nature-online/life/dinosaurs/dino-directory/drawing/Syntarsu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everythingdinosaur.co.uk/sir_richard_owen.jp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upload.wikimedia.org/wikipedia/commons/thumb/f/f2/John_Thomas_Quekett.jpg/220px-John_Thomas_Quekett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nndb.com/people/048/000095760/gideon-mantell-2-sized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.magnet.fsu.edu/primer/techniques/phasegallery/images/dinobones/camarasaurus.jpg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ssplprints.com/lowres/43/main/45/124586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lettre-cdf.revues.org/docannexe/file/587/25_08_armand_ricqles-small200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osaurmusings.files.wordpress.com/2009/11/epb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blogs.com/tetrapodzoology/upload/2007/04/ornithomimi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mp.berkeley.edu/diapsids/ornithischia/parasaurolophus.gif" TargetMode="Externa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981200"/>
            <a:ext cx="3809999" cy="17021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Inside Dinosaur Bones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724835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By: </a:t>
            </a:r>
          </a:p>
          <a:p>
            <a:r>
              <a:rPr lang="en-US" dirty="0" smtClean="0"/>
              <a:t>	Laughing Bear Torrez</a:t>
            </a:r>
          </a:p>
          <a:p>
            <a:r>
              <a:rPr lang="en-US" dirty="0" smtClean="0"/>
              <a:t>	Aaron Gilmore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66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Zonal Bone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4267200" cy="4343400"/>
          </a:xfrm>
        </p:spPr>
        <p:txBody>
          <a:bodyPr/>
          <a:lstStyle/>
          <a:p>
            <a:r>
              <a:rPr lang="en-US" dirty="0" smtClean="0"/>
              <a:t>Alternating fibrolamellar bone and Lines of Arrested Development (LAGs)</a:t>
            </a:r>
          </a:p>
          <a:p>
            <a:pPr lvl="1"/>
            <a:r>
              <a:rPr lang="en-US" dirty="0" smtClean="0"/>
              <a:t>LAG – pause in </a:t>
            </a:r>
            <a:r>
              <a:rPr lang="en-US" dirty="0" err="1" smtClean="0"/>
              <a:t>osteogenesis</a:t>
            </a:r>
            <a:endParaRPr lang="en-US" dirty="0" smtClean="0"/>
          </a:p>
          <a:p>
            <a:pPr lvl="1"/>
            <a:r>
              <a:rPr lang="en-US" dirty="0" smtClean="0"/>
              <a:t>Annuli – more slowly formed bone</a:t>
            </a:r>
          </a:p>
          <a:p>
            <a:r>
              <a:rPr lang="en-US" dirty="0" smtClean="0"/>
              <a:t>Could be seasonal</a:t>
            </a:r>
            <a:endParaRPr lang="en-US" dirty="0"/>
          </a:p>
        </p:txBody>
      </p:sp>
      <p:pic>
        <p:nvPicPr>
          <p:cNvPr id="5122" name="Picture 2" descr="C:\Users\Aaron\Desktop\Bone pictures\Plate 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800" y="2281990"/>
            <a:ext cx="3829478" cy="2863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1732" y="525761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 5A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46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Sexual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776472" cy="4130040"/>
          </a:xfrm>
        </p:spPr>
        <p:txBody>
          <a:bodyPr/>
          <a:lstStyle/>
          <a:p>
            <a:r>
              <a:rPr lang="en-US" dirty="0" smtClean="0"/>
              <a:t>Decrease in the width of zones (after X)</a:t>
            </a:r>
          </a:p>
          <a:p>
            <a:r>
              <a:rPr lang="en-US" dirty="0" smtClean="0"/>
              <a:t>Chinsamy is not convinced – irregular width of growth rings</a:t>
            </a:r>
          </a:p>
        </p:txBody>
      </p:sp>
      <p:pic>
        <p:nvPicPr>
          <p:cNvPr id="4098" name="Picture 2" descr="C:\Users\Aaron\Desktop\Bone pictures\Fig 4.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2564892" cy="5515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6156434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4.4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0454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ron\Desktop\Bone pictures\Fig 3.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01"/>
          <a:stretch/>
        </p:blipFill>
        <p:spPr bwMode="auto">
          <a:xfrm>
            <a:off x="4419600" y="1780674"/>
            <a:ext cx="2063496" cy="1620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Growth rings could be caused by other factors (such as drift).                 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sz="1200" dirty="0" smtClean="0"/>
              <a:t>Figure 3.1</a:t>
            </a:r>
            <a:endParaRPr lang="en-US" dirty="0" smtClean="0"/>
          </a:p>
          <a:p>
            <a:r>
              <a:rPr lang="en-US" dirty="0" smtClean="0"/>
              <a:t>Different bones in skeleton have different morphology – Best in long bones</a:t>
            </a:r>
          </a:p>
          <a:p>
            <a:pPr lvl="1"/>
            <a:r>
              <a:rPr lang="en-US" dirty="0" smtClean="0"/>
              <a:t>Negligible remodeling in nonweight-bearing bones</a:t>
            </a:r>
          </a:p>
          <a:p>
            <a:pPr lvl="1"/>
            <a:r>
              <a:rPr lang="en-US" dirty="0" smtClean="0"/>
              <a:t>Shape of bone, lifestyle adaptations, and age are important considerations</a:t>
            </a:r>
          </a:p>
          <a:p>
            <a:pPr lvl="1"/>
            <a:r>
              <a:rPr lang="en-US" dirty="0" smtClean="0"/>
              <a:t>Tyrannosaurus fibula with 17 rings and dense haversian bone remodeling.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21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Skeletochronology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increasing number of growth rings with increasing size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Syntarsus</a:t>
            </a:r>
            <a:endParaRPr lang="en-US" dirty="0" smtClean="0"/>
          </a:p>
          <a:p>
            <a:pPr lvl="1"/>
            <a:r>
              <a:rPr lang="en-US" dirty="0" err="1" smtClean="0"/>
              <a:t>Troodon</a:t>
            </a:r>
            <a:endParaRPr lang="en-US" dirty="0" smtClean="0"/>
          </a:p>
          <a:p>
            <a:pPr lvl="1"/>
            <a:r>
              <a:rPr lang="en-US" dirty="0" err="1" smtClean="0"/>
              <a:t>Massospondylus</a:t>
            </a:r>
            <a:endParaRPr lang="en-US" dirty="0" smtClean="0"/>
          </a:p>
          <a:p>
            <a:pPr lvl="1"/>
            <a:r>
              <a:rPr lang="en-US" dirty="0" err="1" smtClean="0"/>
              <a:t>Psittacosaurus</a:t>
            </a:r>
            <a:endParaRPr lang="en-US" dirty="0" smtClean="0"/>
          </a:p>
          <a:p>
            <a:r>
              <a:rPr lang="en-US" dirty="0" smtClean="0"/>
              <a:t>Most likely periodic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interruptions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nhm.ac.uk/resources/nature-online/life/dinosaurs/dino-directory/drawing/Syntars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323617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51665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http://www.nhm.ac.uk/resources/nature-online/life/dinosaurs/dino-directory/drawing/Syntarsus.jpg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19080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Sexual Dimorphisms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4648200"/>
          </a:xfrm>
        </p:spPr>
        <p:txBody>
          <a:bodyPr/>
          <a:lstStyle/>
          <a:p>
            <a:r>
              <a:rPr lang="en-US" dirty="0" smtClean="0"/>
              <a:t>Both azonal and zonal bone (</a:t>
            </a:r>
            <a:r>
              <a:rPr lang="en-US" dirty="0" err="1" smtClean="0"/>
              <a:t>Dryosaurus</a:t>
            </a:r>
            <a:r>
              <a:rPr lang="en-US" dirty="0" smtClean="0"/>
              <a:t> </a:t>
            </a:r>
            <a:r>
              <a:rPr lang="en-US" dirty="0" err="1" smtClean="0"/>
              <a:t>letterwvorkbecki</a:t>
            </a:r>
            <a:r>
              <a:rPr lang="en-US" dirty="0" smtClean="0"/>
              <a:t>) found</a:t>
            </a:r>
          </a:p>
          <a:p>
            <a:r>
              <a:rPr lang="en-US" dirty="0" err="1" smtClean="0"/>
              <a:t>Barosaurus</a:t>
            </a:r>
            <a:r>
              <a:rPr lang="en-US" dirty="0" smtClean="0"/>
              <a:t> (Sander, 2000) – found bones with both azonal and zonal microstructure from the same dinosaur.</a:t>
            </a:r>
          </a:p>
          <a:p>
            <a:pPr lvl="1"/>
            <a:r>
              <a:rPr lang="en-US" dirty="0" smtClean="0"/>
              <a:t>Could be a sexual dimorphism</a:t>
            </a:r>
          </a:p>
          <a:p>
            <a:pPr lvl="1"/>
            <a:r>
              <a:rPr lang="en-US" dirty="0" smtClean="0"/>
              <a:t>Small sample size – taxonomic differences?</a:t>
            </a:r>
          </a:p>
          <a:p>
            <a:pPr lvl="2"/>
            <a:r>
              <a:rPr lang="en-US" dirty="0" err="1" smtClean="0"/>
              <a:t>Cynagnathus</a:t>
            </a:r>
            <a:r>
              <a:rPr lang="en-US" dirty="0" smtClean="0"/>
              <a:t> &amp; </a:t>
            </a:r>
            <a:r>
              <a:rPr lang="en-US" dirty="0" err="1" smtClean="0"/>
              <a:t>Diademodon</a:t>
            </a:r>
            <a:r>
              <a:rPr lang="en-US" dirty="0" smtClean="0"/>
              <a:t> (skull)</a:t>
            </a:r>
          </a:p>
          <a:p>
            <a:pPr lvl="2"/>
            <a:r>
              <a:rPr lang="en-US" dirty="0" smtClean="0"/>
              <a:t>Other </a:t>
            </a:r>
            <a:r>
              <a:rPr lang="en-US" dirty="0" err="1" smtClean="0"/>
              <a:t>sauropods</a:t>
            </a:r>
            <a:r>
              <a:rPr lang="en-US" dirty="0" smtClean="0"/>
              <a:t> are type A</a:t>
            </a:r>
          </a:p>
          <a:p>
            <a:pPr lvl="1"/>
            <a:r>
              <a:rPr lang="en-US" dirty="0" smtClean="0"/>
              <a:t>Apatosaurus (Rogers)</a:t>
            </a:r>
          </a:p>
          <a:p>
            <a:pPr lvl="2"/>
            <a:r>
              <a:rPr lang="en-US" dirty="0" smtClean="0"/>
              <a:t>Richly vascularized reticular and laminar bone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85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78" y="304800"/>
            <a:ext cx="7024744" cy="1143000"/>
          </a:xfrm>
        </p:spPr>
        <p:txBody>
          <a:bodyPr/>
          <a:lstStyle/>
          <a:p>
            <a:r>
              <a:rPr lang="en-US" dirty="0" smtClean="0"/>
              <a:t>Outer Circumferential Layer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99786" y="1447800"/>
            <a:ext cx="4362450" cy="4714244"/>
          </a:xfrm>
        </p:spPr>
        <p:txBody>
          <a:bodyPr>
            <a:normAutofit/>
          </a:bodyPr>
          <a:lstStyle/>
          <a:p>
            <a:r>
              <a:rPr lang="en-US" dirty="0" smtClean="0"/>
              <a:t>Formed in mammals and birds with determinate growth strategies</a:t>
            </a:r>
          </a:p>
          <a:p>
            <a:pPr lvl="1"/>
            <a:r>
              <a:rPr lang="en-US" dirty="0" smtClean="0"/>
              <a:t>Avascularized </a:t>
            </a:r>
          </a:p>
          <a:p>
            <a:pPr lvl="1"/>
            <a:r>
              <a:rPr lang="en-US" dirty="0" smtClean="0"/>
              <a:t>With/without growth lines</a:t>
            </a:r>
          </a:p>
          <a:p>
            <a:r>
              <a:rPr lang="en-US" dirty="0" err="1" smtClean="0"/>
              <a:t>Ceratosaurus</a:t>
            </a:r>
            <a:r>
              <a:rPr lang="en-US" dirty="0" smtClean="0"/>
              <a:t> (Reid, 1996)</a:t>
            </a:r>
          </a:p>
          <a:p>
            <a:r>
              <a:rPr lang="en-US" dirty="0" smtClean="0"/>
              <a:t>Many do not have OCL</a:t>
            </a:r>
          </a:p>
          <a:p>
            <a:pPr lvl="1"/>
            <a:r>
              <a:rPr lang="en-US" dirty="0" smtClean="0"/>
              <a:t>Dinosaurs grew throughout their lives (de </a:t>
            </a:r>
            <a:r>
              <a:rPr lang="en-US" dirty="0" err="1" smtClean="0"/>
              <a:t>Ricqules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Largest Dinosaurs not sampled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9066"/>
            <a:ext cx="3305175" cy="46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41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24744" cy="1143000"/>
          </a:xfrm>
        </p:spPr>
        <p:txBody>
          <a:bodyPr/>
          <a:lstStyle/>
          <a:p>
            <a:r>
              <a:rPr lang="en-US" dirty="0" smtClean="0"/>
              <a:t>Haversian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2667000"/>
            <a:ext cx="3419856" cy="3493008"/>
          </a:xfrm>
        </p:spPr>
        <p:txBody>
          <a:bodyPr/>
          <a:lstStyle/>
          <a:p>
            <a:r>
              <a:rPr lang="en-US" dirty="0" smtClean="0"/>
              <a:t>Secondary, dense haversian bone</a:t>
            </a:r>
          </a:p>
          <a:p>
            <a:pPr lvl="1"/>
            <a:r>
              <a:rPr lang="en-US" dirty="0" smtClean="0"/>
              <a:t>Well developed sauropod bones</a:t>
            </a:r>
            <a:endParaRPr lang="en-US" dirty="0"/>
          </a:p>
        </p:txBody>
      </p:sp>
      <p:pic>
        <p:nvPicPr>
          <p:cNvPr id="3074" name="Picture 2" descr="C:\Users\Aaron\Desktop\Bone pictures\Plate 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5400" y="990600"/>
            <a:ext cx="3527761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3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Secondary Reconstruction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4077148"/>
          </a:xfrm>
        </p:spPr>
        <p:txBody>
          <a:bodyPr>
            <a:normAutofit/>
          </a:bodyPr>
          <a:lstStyle/>
          <a:p>
            <a:r>
              <a:rPr lang="en-US" dirty="0" smtClean="0"/>
              <a:t>Increases with age among modern vertebrates</a:t>
            </a:r>
          </a:p>
          <a:p>
            <a:r>
              <a:rPr lang="en-US" dirty="0" err="1" smtClean="0"/>
              <a:t>Dryosaurus</a:t>
            </a:r>
            <a:r>
              <a:rPr lang="en-US" dirty="0" smtClean="0"/>
              <a:t> small femur already had completely formed secondary osteons</a:t>
            </a:r>
          </a:p>
          <a:p>
            <a:pPr lvl="1"/>
            <a:r>
              <a:rPr lang="en-US" dirty="0" smtClean="0"/>
              <a:t>Similar to a mammal</a:t>
            </a:r>
          </a:p>
          <a:p>
            <a:pPr lvl="2"/>
            <a:r>
              <a:rPr lang="en-US" dirty="0" smtClean="0"/>
              <a:t>(dogs – seven weeks/humans – eight months)</a:t>
            </a:r>
          </a:p>
          <a:p>
            <a:r>
              <a:rPr lang="en-US" dirty="0" smtClean="0"/>
              <a:t>Occurs in the inner parts of cortical bone near the medullary cavity</a:t>
            </a:r>
          </a:p>
          <a:p>
            <a:pPr lvl="1"/>
            <a:r>
              <a:rPr lang="en-US" dirty="0" smtClean="0"/>
              <a:t>Unremodeled bone is stronger – better on the outside (periosteal region)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98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Inner Circumferential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4267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Medullary lining bone (Reid, 1996)</a:t>
            </a:r>
          </a:p>
          <a:p>
            <a:pPr lvl="1"/>
            <a:r>
              <a:rPr lang="en-US" dirty="0" smtClean="0"/>
              <a:t>Following medullary enlargement – deposits of lamellar bone</a:t>
            </a:r>
          </a:p>
          <a:p>
            <a:r>
              <a:rPr lang="en-US" dirty="0" smtClean="0"/>
              <a:t>ICL is found in many dinosaurs – Iguanodon, </a:t>
            </a:r>
            <a:r>
              <a:rPr lang="en-US" dirty="0" err="1" smtClean="0"/>
              <a:t>Rhabdodon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Distinctive external boundary – tide line</a:t>
            </a:r>
          </a:p>
          <a:p>
            <a:pPr lvl="1"/>
            <a:r>
              <a:rPr lang="en-US" dirty="0" smtClean="0"/>
              <a:t>Marks resorption – also in ICL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171825" cy="45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04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Compacted Coarse Cancellous Bone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86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Results from the endosteal infilling of cancellous spaces, and indicates that the bone was located at the metaphysis in early ontogeny and was relocated to the </a:t>
            </a:r>
            <a:r>
              <a:rPr lang="en-US" dirty="0" err="1" smtClean="0"/>
              <a:t>diaphysis</a:t>
            </a:r>
            <a:r>
              <a:rPr lang="en-US" dirty="0" smtClean="0"/>
              <a:t> as the growth and remodeling occurred. </a:t>
            </a:r>
          </a:p>
          <a:p>
            <a:pPr lvl="1"/>
            <a:r>
              <a:rPr lang="en-US" dirty="0" err="1" smtClean="0"/>
              <a:t>Chinsamy</a:t>
            </a:r>
            <a:r>
              <a:rPr lang="en-US" dirty="0" smtClean="0"/>
              <a:t> has documented compacted coarse cancellous bone in </a:t>
            </a:r>
            <a:r>
              <a:rPr lang="en-US" i="1" dirty="0" err="1" smtClean="0"/>
              <a:t>Dryosaurus</a:t>
            </a:r>
            <a:r>
              <a:rPr lang="en-US" dirty="0" smtClean="0"/>
              <a:t> femora distal and proximal ends. 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50681" y="3083719"/>
            <a:ext cx="3810001" cy="26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0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24744" cy="1143000"/>
          </a:xfrm>
        </p:spPr>
        <p:txBody>
          <a:bodyPr/>
          <a:lstStyle/>
          <a:p>
            <a:r>
              <a:rPr lang="en-US" dirty="0" smtClean="0"/>
              <a:t>Dinosaur Bone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4319941"/>
              </p:ext>
            </p:extLst>
          </p:nvPr>
        </p:nvGraphicFramePr>
        <p:xfrm>
          <a:off x="659104" y="1524000"/>
          <a:ext cx="787529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456800"/>
            <a:ext cx="2318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1849 – John Thomas </a:t>
            </a:r>
            <a:r>
              <a:rPr lang="en-US" sz="1200" dirty="0" err="1" smtClean="0"/>
              <a:t>Quekett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09600" y="620372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7"/>
              </a:rPr>
              <a:t>http://upload.wikimedia.org/wikipedia/commons/thumb/f/f2/John_Thomas_Quekett.jpg/220px-John_Thomas_Quekett.jpg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3779293" y="3603138"/>
            <a:ext cx="1851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1850 – Gideon </a:t>
            </a:r>
            <a:r>
              <a:rPr lang="en-US" sz="1200" dirty="0" err="1" smtClean="0"/>
              <a:t>Mantell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268453" y="3595299"/>
            <a:ext cx="1959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1859 – Sir Richard Owen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59104" y="64800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8"/>
              </a:rPr>
              <a:t>http://blog.everythingdinosaur.co.uk/sir_richard_owen.jpg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687178" y="63114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9"/>
              </a:rPr>
              <a:t>http://www.nndb.com/people/048/000095760/gideon-mantell-2-sized.jpg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7588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Compacted Fine Cancellous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cancellous bone is compacted into compact bone. Although </a:t>
            </a:r>
            <a:r>
              <a:rPr lang="en-US" b="1" dirty="0" smtClean="0"/>
              <a:t>not observed in dinosaurs</a:t>
            </a:r>
            <a:r>
              <a:rPr lang="en-US" dirty="0" smtClean="0"/>
              <a:t> spicules of calcified cartilage are present in the resulting compact bone of Mesozoic mammals and white rat cortical bone.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69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/>
              <a:t>C</a:t>
            </a:r>
            <a:r>
              <a:rPr lang="en-US" dirty="0" err="1" smtClean="0"/>
              <a:t>ompacta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Several types of </a:t>
            </a:r>
            <a:r>
              <a:rPr lang="en-US" dirty="0" err="1" smtClean="0"/>
              <a:t>endosteally</a:t>
            </a:r>
            <a:r>
              <a:rPr lang="en-US" dirty="0" smtClean="0"/>
              <a:t> and </a:t>
            </a:r>
            <a:r>
              <a:rPr lang="en-US" dirty="0" err="1" smtClean="0"/>
              <a:t>periosteally</a:t>
            </a:r>
            <a:r>
              <a:rPr lang="en-US" dirty="0" smtClean="0"/>
              <a:t> compact bone occur throughout the skeleton, in different bones and even at the level of a single bone cross section. Even similar tissue types will have variation. </a:t>
            </a:r>
          </a:p>
          <a:p>
            <a:r>
              <a:rPr lang="en-US" dirty="0" smtClean="0"/>
              <a:t>Sharpey’s fibers are collagen fibers responsible for securing a tendon or ligament to the outer fibrous layer of periosteum and to the outer circumferential and interstitial lamellae of bone. The number of Sharpey’s fibers vary between similar tissue types.</a:t>
            </a:r>
            <a:endParaRPr lang="en-US" dirty="0"/>
          </a:p>
        </p:txBody>
      </p:sp>
      <p:pic>
        <p:nvPicPr>
          <p:cNvPr id="2050" name="Picture 2" descr="http://www.joannelovesscience.com/sitebuildercontent/sitebuilderpictures/.pond/tendon_bone.jpg.w180h1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8800" y="4876800"/>
            <a:ext cx="24765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Cancellous Bone in Dinosaurs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long bone is located internally around the medullary cavity and at the proximal and distal end. </a:t>
            </a:r>
          </a:p>
          <a:p>
            <a:r>
              <a:rPr lang="en-US" dirty="0" smtClean="0"/>
              <a:t>Called </a:t>
            </a:r>
            <a:r>
              <a:rPr lang="en-US" dirty="0" err="1" smtClean="0"/>
              <a:t>diploë</a:t>
            </a:r>
            <a:r>
              <a:rPr lang="en-US" dirty="0" smtClean="0"/>
              <a:t> in flat bones.</a:t>
            </a:r>
          </a:p>
          <a:p>
            <a:r>
              <a:rPr lang="en-US" dirty="0" smtClean="0"/>
              <a:t>Types of Cancellous bone in dinosaurs:</a:t>
            </a:r>
          </a:p>
          <a:p>
            <a:pPr lvl="1"/>
            <a:r>
              <a:rPr lang="en-US" dirty="0" smtClean="0"/>
              <a:t>Endochondral primary bone, secondary reconstructed cancellous bone, dental bone and cavernous bone.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66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Cancellous Bone: Endochondral Bone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Forms by endochondral ossification that replaces cartilage. </a:t>
            </a:r>
          </a:p>
          <a:p>
            <a:pPr lvl="1"/>
            <a:r>
              <a:rPr lang="en-US" dirty="0" smtClean="0"/>
              <a:t>Described in </a:t>
            </a:r>
            <a:r>
              <a:rPr lang="en-US" i="1" dirty="0" smtClean="0"/>
              <a:t>Iguanodon</a:t>
            </a:r>
            <a:r>
              <a:rPr lang="en-US" dirty="0" smtClean="0"/>
              <a:t> </a:t>
            </a:r>
            <a:r>
              <a:rPr lang="en-US" dirty="0" err="1" smtClean="0"/>
              <a:t>centra</a:t>
            </a:r>
            <a:r>
              <a:rPr lang="en-US" dirty="0" smtClean="0"/>
              <a:t>; epiphyses of </a:t>
            </a:r>
            <a:r>
              <a:rPr lang="en-US" i="1" dirty="0" smtClean="0"/>
              <a:t>Iguanodon, </a:t>
            </a:r>
            <a:r>
              <a:rPr lang="en-US" i="1" dirty="0" err="1" smtClean="0"/>
              <a:t>Hypsilophodon</a:t>
            </a:r>
            <a:r>
              <a:rPr lang="en-US" i="1" dirty="0" smtClean="0"/>
              <a:t>, </a:t>
            </a:r>
            <a:r>
              <a:rPr lang="en-US" i="1" dirty="0" err="1" smtClean="0"/>
              <a:t>Dryosaurs</a:t>
            </a:r>
            <a:r>
              <a:rPr lang="en-US" dirty="0" smtClean="0"/>
              <a:t>; limb bones of </a:t>
            </a:r>
            <a:r>
              <a:rPr lang="en-US" i="1" dirty="0" err="1" smtClean="0"/>
              <a:t>Valdosaurus</a:t>
            </a:r>
            <a:r>
              <a:rPr lang="en-US" i="1" dirty="0" smtClean="0"/>
              <a:t>; </a:t>
            </a:r>
            <a:r>
              <a:rPr lang="en-US" i="1" dirty="0" err="1" smtClean="0"/>
              <a:t>Nqwebasaurs</a:t>
            </a:r>
            <a:r>
              <a:rPr lang="en-US" i="1" dirty="0" smtClean="0"/>
              <a:t> </a:t>
            </a:r>
            <a:r>
              <a:rPr lang="en-US" dirty="0" smtClean="0"/>
              <a:t>femora; and in </a:t>
            </a:r>
            <a:r>
              <a:rPr lang="en-US" i="1" dirty="0" err="1" smtClean="0"/>
              <a:t>Maiasaura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Rapid endochondral bone formation is inferred if “islands of calcified cartilage” are present in </a:t>
            </a:r>
            <a:r>
              <a:rPr lang="en-US" dirty="0" err="1" smtClean="0"/>
              <a:t>trabeculae</a:t>
            </a:r>
            <a:r>
              <a:rPr lang="en-US" dirty="0" smtClean="0"/>
              <a:t>, observed in many adult dinosaurs.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066800"/>
            <a:ext cx="8610600" cy="569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21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Cancellous Bone: Secondary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Resorption of primary cancellous bone of trabeculae walls with lamellar replacement of a cancellous texture; this </a:t>
            </a:r>
            <a:r>
              <a:rPr lang="en-US" b="1" dirty="0" smtClean="0"/>
              <a:t>reconstructed cancellous bone</a:t>
            </a:r>
            <a:r>
              <a:rPr lang="en-US" dirty="0" smtClean="0"/>
              <a:t> is the major type of dinosaur cancellous bone except at the metaphysis.  </a:t>
            </a:r>
          </a:p>
          <a:p>
            <a:pPr lvl="1"/>
            <a:r>
              <a:rPr lang="en-US" dirty="0" smtClean="0"/>
              <a:t>Distinguished by tide lines of bone resorption in the trabeculae. </a:t>
            </a:r>
          </a:p>
          <a:p>
            <a:r>
              <a:rPr lang="en-US" dirty="0" smtClean="0"/>
              <a:t>Resorption of primary compact bone from vascular channels without redeposition also results in secondary cancellous bone transformation.</a:t>
            </a:r>
          </a:p>
          <a:p>
            <a:pPr lvl="1"/>
            <a:r>
              <a:rPr lang="en-US" dirty="0" smtClean="0"/>
              <a:t>Also well described in dinosaurs .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762000"/>
            <a:ext cx="7172325" cy="5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Bone Types: </a:t>
            </a:r>
            <a:r>
              <a:rPr lang="en-US" dirty="0" err="1" smtClean="0"/>
              <a:t>Metaplastic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tendon or ligament tissue undergoes ossification to become mineralized and preserved the resulting bone is considered </a:t>
            </a:r>
            <a:r>
              <a:rPr lang="en-US" dirty="0" err="1" smtClean="0"/>
              <a:t>metaplastic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Osteoderms</a:t>
            </a:r>
            <a:r>
              <a:rPr lang="en-US" dirty="0" smtClean="0"/>
              <a:t> were once considered </a:t>
            </a:r>
            <a:r>
              <a:rPr lang="en-US" dirty="0" err="1" smtClean="0"/>
              <a:t>metaplastic</a:t>
            </a:r>
            <a:r>
              <a:rPr lang="en-US" dirty="0" smtClean="0"/>
              <a:t> but new theories treat it separately.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06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24744" cy="1143000"/>
          </a:xfrm>
        </p:spPr>
        <p:txBody>
          <a:bodyPr/>
          <a:lstStyle/>
          <a:p>
            <a:r>
              <a:rPr lang="en-US" dirty="0" smtClean="0"/>
              <a:t>Other Bones: </a:t>
            </a:r>
            <a:r>
              <a:rPr lang="en-US" dirty="0" err="1" smtClean="0"/>
              <a:t>Osteoderms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7" y="1676400"/>
            <a:ext cx="83820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Osteoderms</a:t>
            </a:r>
            <a:r>
              <a:rPr lang="en-US" dirty="0" smtClean="0"/>
              <a:t> </a:t>
            </a:r>
            <a:r>
              <a:rPr lang="en-US" dirty="0" err="1" smtClean="0"/>
              <a:t>consisit</a:t>
            </a:r>
            <a:r>
              <a:rPr lang="en-US" dirty="0" smtClean="0"/>
              <a:t> of a variety of bone tissues, and can vary in the same dinosaur. </a:t>
            </a:r>
          </a:p>
          <a:p>
            <a:pPr lvl="1"/>
            <a:r>
              <a:rPr lang="en-US" dirty="0" smtClean="0"/>
              <a:t>Example: stegosaur dorsal plates and a lateral </a:t>
            </a:r>
            <a:r>
              <a:rPr lang="en-US" dirty="0" err="1" smtClean="0"/>
              <a:t>ossicle</a:t>
            </a:r>
            <a:r>
              <a:rPr lang="en-US" dirty="0" smtClean="0"/>
              <a:t> of the body.  </a:t>
            </a:r>
          </a:p>
          <a:p>
            <a:r>
              <a:rPr lang="en-US" dirty="0" smtClean="0"/>
              <a:t>A single Stegosaur dorsal plate </a:t>
            </a:r>
            <a:r>
              <a:rPr lang="en-US" dirty="0" err="1" smtClean="0"/>
              <a:t>osteoderm</a:t>
            </a:r>
            <a:r>
              <a:rPr lang="en-US" dirty="0" smtClean="0"/>
              <a:t> was observed to vary in microstructure from the apex to the base. </a:t>
            </a:r>
          </a:p>
          <a:p>
            <a:pPr lvl="1"/>
            <a:r>
              <a:rPr lang="en-US" dirty="0" smtClean="0"/>
              <a:t>Periphery of compact bone tissue in thin sheets</a:t>
            </a:r>
            <a:r>
              <a:rPr lang="en-US" dirty="0" smtClean="0">
                <a:sym typeface="Wingdings" pitchFamily="2" charset="2"/>
              </a:rPr>
              <a:t> cancellous bone in the center  sparely </a:t>
            </a:r>
            <a:r>
              <a:rPr lang="en-US" dirty="0" err="1" smtClean="0">
                <a:sym typeface="Wingdings" pitchFamily="2" charset="2"/>
              </a:rPr>
              <a:t>vascularized</a:t>
            </a:r>
            <a:r>
              <a:rPr lang="en-US" dirty="0" smtClean="0">
                <a:sym typeface="Wingdings" pitchFamily="2" charset="2"/>
              </a:rPr>
              <a:t> lamellar zonal bone  </a:t>
            </a:r>
            <a:r>
              <a:rPr lang="en-US" dirty="0" err="1" smtClean="0">
                <a:sym typeface="Wingdings" pitchFamily="2" charset="2"/>
              </a:rPr>
              <a:t>Haversian</a:t>
            </a:r>
            <a:r>
              <a:rPr lang="en-US" dirty="0" smtClean="0">
                <a:sym typeface="Wingdings" pitchFamily="2" charset="2"/>
              </a:rPr>
              <a:t> systems </a:t>
            </a:r>
            <a:r>
              <a:rPr lang="en-US" dirty="0" err="1" smtClean="0">
                <a:sym typeface="Wingdings" pitchFamily="2" charset="2"/>
              </a:rPr>
              <a:t>Haversian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coreing</a:t>
            </a:r>
            <a:r>
              <a:rPr lang="en-US" dirty="0" smtClean="0">
                <a:sym typeface="Wingdings" pitchFamily="2" charset="2"/>
              </a:rPr>
              <a:t> to cancellous spaces, also reconstructed Sharpey’s fibers within primary cortical bone.</a:t>
            </a:r>
          </a:p>
          <a:p>
            <a:r>
              <a:rPr lang="en-US" dirty="0" smtClean="0">
                <a:sym typeface="Wingdings" pitchFamily="2" charset="2"/>
              </a:rPr>
              <a:t>The orientation pattern from Sharpey’s fibers of the dorsal plates was used as evidence of a vertical orientation along the dorsal  midline.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 is it more likely that the dorsal plates functioned as armor or some form of thermoregulation?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rds.yahoo.com/_ylt=A2KJkK1C3F5NMFEAKQWjzbkF/SIG=12par7gjt/EXP=1298091202/**http%3a/www.theinteriorgallery.com/prod_images_blowup/Stegosaurus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147" y="2057400"/>
            <a:ext cx="8353425" cy="3352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74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28" y="152400"/>
            <a:ext cx="7024744" cy="1143000"/>
          </a:xfrm>
        </p:spPr>
        <p:txBody>
          <a:bodyPr/>
          <a:lstStyle/>
          <a:p>
            <a:r>
              <a:rPr lang="en-US" dirty="0" smtClean="0"/>
              <a:t>Other Bones: </a:t>
            </a:r>
            <a:r>
              <a:rPr lang="en-US" dirty="0" err="1" smtClean="0"/>
              <a:t>Osteoderms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3058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Recent Studies of </a:t>
            </a:r>
            <a:r>
              <a:rPr lang="en-US" dirty="0" err="1" smtClean="0"/>
              <a:t>Osteoderms</a:t>
            </a:r>
            <a:r>
              <a:rPr lang="en-US" dirty="0" smtClean="0"/>
              <a:t> have suggested non </a:t>
            </a:r>
            <a:r>
              <a:rPr lang="en-US" dirty="0" err="1" smtClean="0"/>
              <a:t>metaplastic</a:t>
            </a:r>
            <a:r>
              <a:rPr lang="en-US" dirty="0" smtClean="0"/>
              <a:t> origins:</a:t>
            </a:r>
          </a:p>
          <a:p>
            <a:r>
              <a:rPr lang="en-US" dirty="0" err="1" smtClean="0"/>
              <a:t>Riqcles</a:t>
            </a:r>
            <a:r>
              <a:rPr lang="en-US" dirty="0" smtClean="0"/>
              <a:t> found </a:t>
            </a:r>
            <a:r>
              <a:rPr lang="en-US" dirty="0" err="1" smtClean="0"/>
              <a:t>ankylosaur</a:t>
            </a:r>
            <a:r>
              <a:rPr lang="en-US" dirty="0" smtClean="0"/>
              <a:t> dermal ossifications that were button-like having dense parallel fiber bundles, abundant Sharpey’s fibers, poor vascularization. The </a:t>
            </a:r>
            <a:r>
              <a:rPr lang="en-US" dirty="0" err="1" smtClean="0"/>
              <a:t>fibrillar</a:t>
            </a:r>
            <a:r>
              <a:rPr lang="en-US" dirty="0" smtClean="0"/>
              <a:t> mesh size and diameter increase </a:t>
            </a:r>
            <a:r>
              <a:rPr lang="en-US" dirty="0" err="1" smtClean="0"/>
              <a:t>radially</a:t>
            </a:r>
            <a:r>
              <a:rPr lang="en-US" dirty="0" smtClean="0"/>
              <a:t> which is contrary to </a:t>
            </a:r>
            <a:r>
              <a:rPr lang="en-US" dirty="0" err="1" smtClean="0"/>
              <a:t>metaplastic</a:t>
            </a:r>
            <a:r>
              <a:rPr lang="en-US" dirty="0" smtClean="0"/>
              <a:t> formation and suggests de novo formation of the </a:t>
            </a:r>
            <a:r>
              <a:rPr lang="en-US" dirty="0" err="1" smtClean="0"/>
              <a:t>ossicles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Salgado found </a:t>
            </a:r>
            <a:r>
              <a:rPr lang="en-US" dirty="0" err="1" smtClean="0"/>
              <a:t>titanosuar</a:t>
            </a:r>
            <a:r>
              <a:rPr lang="en-US" dirty="0" smtClean="0"/>
              <a:t> bony dermal plates characterized as non-</a:t>
            </a:r>
            <a:r>
              <a:rPr lang="en-US" dirty="0" err="1" smtClean="0"/>
              <a:t>osteoderms</a:t>
            </a:r>
            <a:r>
              <a:rPr lang="en-US" dirty="0" smtClean="0"/>
              <a:t>. He suggested the plates were true bone originating from epiphysis of neural spines, similar to cartilaginous structures in reptiles that can undergo ossification. 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914400"/>
            <a:ext cx="6705600" cy="556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595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idiopathic skeletal hyperostosis (DISH)- calcification of ligament and tendon attachments.  Frequent in dinosaurs along spinal longitudinal ligaments parallel to the vertebral column long axis; keeps vertebral column aligned, possibly permitting the tail to be high off the ground and stabilizing lateral movement.  </a:t>
            </a:r>
          </a:p>
        </p:txBody>
      </p:sp>
    </p:spTree>
    <p:extLst>
      <p:ext uri="{BB962C8B-B14F-4D97-AF65-F5344CB8AC3E}">
        <p14:creationId xmlns="" xmlns:p14="http://schemas.microsoft.com/office/powerpoint/2010/main" val="42039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Although most pathologies observed via X-rays and morphology some other histological identifications are:</a:t>
            </a:r>
          </a:p>
          <a:p>
            <a:r>
              <a:rPr lang="en-US" dirty="0" smtClean="0"/>
              <a:t>Campbell’s </a:t>
            </a:r>
            <a:r>
              <a:rPr lang="en-US" dirty="0" err="1" smtClean="0"/>
              <a:t>hyperstotic</a:t>
            </a:r>
            <a:r>
              <a:rPr lang="en-US" dirty="0" smtClean="0"/>
              <a:t> </a:t>
            </a:r>
            <a:r>
              <a:rPr lang="en-US" dirty="0" err="1" smtClean="0"/>
              <a:t>periosteal</a:t>
            </a:r>
            <a:r>
              <a:rPr lang="en-US" dirty="0" smtClean="0"/>
              <a:t> outgrowths (</a:t>
            </a:r>
            <a:r>
              <a:rPr lang="en-US" dirty="0" err="1" smtClean="0"/>
              <a:t>recactive</a:t>
            </a:r>
            <a:r>
              <a:rPr lang="en-US" dirty="0" smtClean="0"/>
              <a:t> bone), which are honeycomb-like in structure and exhibit some communication. </a:t>
            </a:r>
          </a:p>
          <a:p>
            <a:r>
              <a:rPr lang="en-US" dirty="0" smtClean="0"/>
              <a:t>Osteoporotic bone observed in </a:t>
            </a:r>
            <a:r>
              <a:rPr lang="en-US" i="1" dirty="0" err="1" smtClean="0"/>
              <a:t>Apatosaurs</a:t>
            </a:r>
            <a:r>
              <a:rPr lang="en-US" dirty="0" smtClean="0"/>
              <a:t> scapula and </a:t>
            </a:r>
            <a:r>
              <a:rPr lang="en-US" i="1" dirty="0" err="1" smtClean="0"/>
              <a:t>Camarasaurus</a:t>
            </a:r>
            <a:r>
              <a:rPr lang="en-US" dirty="0" smtClean="0"/>
              <a:t> limb bone.  </a:t>
            </a:r>
          </a:p>
          <a:p>
            <a:r>
              <a:rPr lang="en-US" dirty="0" smtClean="0"/>
              <a:t>Common are healed fracture calluses. It was observed that 1% of </a:t>
            </a:r>
            <a:r>
              <a:rPr lang="en-US" dirty="0" err="1" smtClean="0"/>
              <a:t>ceratopsians</a:t>
            </a:r>
            <a:r>
              <a:rPr lang="en-US" dirty="0" smtClean="0"/>
              <a:t> and </a:t>
            </a:r>
            <a:r>
              <a:rPr lang="en-US" dirty="0" err="1" smtClean="0"/>
              <a:t>hadrosaur</a:t>
            </a:r>
            <a:r>
              <a:rPr lang="en-US" dirty="0" smtClean="0"/>
              <a:t> have </a:t>
            </a:r>
            <a:r>
              <a:rPr lang="en-US" dirty="0" err="1" smtClean="0"/>
              <a:t>midposterior</a:t>
            </a:r>
            <a:r>
              <a:rPr lang="en-US" dirty="0" smtClean="0"/>
              <a:t> dorsal rib fractures and dorsal neural spine fractures in </a:t>
            </a:r>
            <a:r>
              <a:rPr lang="en-US" dirty="0" err="1" smtClean="0"/>
              <a:t>iguanodontians</a:t>
            </a:r>
            <a:r>
              <a:rPr lang="en-US" dirty="0" smtClean="0"/>
              <a:t> have been associated with bearing the weight of the male during copulation. (Rothschild)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990600"/>
            <a:ext cx="7467600" cy="555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32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Microstructure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6492869"/>
              </p:ext>
            </p:extLst>
          </p:nvPr>
        </p:nvGraphicFramePr>
        <p:xfrm>
          <a:off x="609600" y="15240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3886200"/>
            <a:ext cx="1455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1907 – Adolf Seitz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096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7"/>
              </a:rPr>
              <a:t>http://www.ssplprints.com/lowres/43/main/45/124586.jpg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3517057" y="3747700"/>
            <a:ext cx="2165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1960s – Armand de </a:t>
            </a:r>
            <a:r>
              <a:rPr lang="en-US" sz="1200" dirty="0" err="1" smtClean="0"/>
              <a:t>Ricqles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324600" y="3521333"/>
            <a:ext cx="1542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1980s – Robin Reid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6463282"/>
            <a:ext cx="55810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8"/>
              </a:rPr>
              <a:t>http://micro.magnet.fsu.edu/primer/techniques/phasegallery/images/dinobones/camarasaurus.jpg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609600" y="664899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9"/>
              </a:rPr>
              <a:t>http://lettre-cdf.revues.org/docannexe/file/587/25_08_armand_ricqles-small200.jpg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033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Cavernous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6856"/>
            <a:ext cx="4800600" cy="5410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Made up of various compact bone with centimeters wide internal spaces.  Known in extant species of bird bones associated with air sac systems and elephant skull bone. </a:t>
            </a:r>
          </a:p>
          <a:p>
            <a:r>
              <a:rPr lang="en-US" dirty="0" smtClean="0"/>
              <a:t>Cavernous bone is present in the ribs and vertebrae in </a:t>
            </a:r>
            <a:r>
              <a:rPr lang="en-US" dirty="0" err="1" smtClean="0"/>
              <a:t>theropods</a:t>
            </a:r>
            <a:r>
              <a:rPr lang="en-US" dirty="0" smtClean="0"/>
              <a:t> and </a:t>
            </a:r>
            <a:r>
              <a:rPr lang="en-US" dirty="0" err="1" smtClean="0"/>
              <a:t>sauropods</a:t>
            </a:r>
            <a:r>
              <a:rPr lang="en-US" dirty="0" smtClean="0"/>
              <a:t>, formed during large scale reconstruction. </a:t>
            </a:r>
          </a:p>
          <a:p>
            <a:pPr lvl="1"/>
            <a:r>
              <a:rPr lang="en-US" dirty="0" smtClean="0"/>
              <a:t>Cavernous bone implies lighten mass and its been suggested to be pneumatic. </a:t>
            </a:r>
          </a:p>
          <a:p>
            <a:pPr lvl="1"/>
            <a:r>
              <a:rPr lang="en-US" dirty="0" smtClean="0"/>
              <a:t>Using extant </a:t>
            </a:r>
            <a:r>
              <a:rPr lang="en-US" dirty="0" err="1" smtClean="0"/>
              <a:t>phylogenetic</a:t>
            </a:r>
            <a:r>
              <a:rPr lang="en-US" dirty="0" smtClean="0"/>
              <a:t> bracket approach (EPB) Wendel proposed that </a:t>
            </a:r>
            <a:r>
              <a:rPr lang="en-US" dirty="0" err="1" smtClean="0"/>
              <a:t>sauropod</a:t>
            </a:r>
            <a:r>
              <a:rPr lang="en-US" dirty="0" smtClean="0"/>
              <a:t> vertebrae are correlates to air sacs in birds.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2999" y="990600"/>
            <a:ext cx="3971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45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024744" cy="1143000"/>
          </a:xfrm>
        </p:spPr>
        <p:txBody>
          <a:bodyPr/>
          <a:lstStyle/>
          <a:p>
            <a:r>
              <a:rPr lang="en-US" dirty="0" smtClean="0"/>
              <a:t>Dental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105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Dinosaurs are similar to basal </a:t>
            </a:r>
            <a:r>
              <a:rPr lang="en-US" dirty="0" err="1" smtClean="0"/>
              <a:t>archosauromorphs</a:t>
            </a:r>
            <a:r>
              <a:rPr lang="en-US" dirty="0" smtClean="0"/>
              <a:t> and crocodilians in their bones of attachment. </a:t>
            </a:r>
          </a:p>
          <a:p>
            <a:r>
              <a:rPr lang="en-US" dirty="0" smtClean="0"/>
              <a:t>Dinosaur teeth are formed in deep grooves of tooth bearing bones, with teeth sockets being alveolar bone</a:t>
            </a:r>
          </a:p>
          <a:p>
            <a:pPr lvl="1"/>
            <a:r>
              <a:rPr lang="en-US" dirty="0" err="1" smtClean="0"/>
              <a:t>Allosaurus</a:t>
            </a:r>
            <a:r>
              <a:rPr lang="en-US" dirty="0" smtClean="0"/>
              <a:t>, </a:t>
            </a:r>
            <a:r>
              <a:rPr lang="en-US" dirty="0" err="1" smtClean="0"/>
              <a:t>Camarasaurus</a:t>
            </a:r>
            <a:r>
              <a:rPr lang="en-US" dirty="0" smtClean="0"/>
              <a:t>, </a:t>
            </a:r>
            <a:r>
              <a:rPr lang="en-US" dirty="0" err="1" smtClean="0"/>
              <a:t>amptsaurous</a:t>
            </a:r>
            <a:r>
              <a:rPr lang="en-US" dirty="0" smtClean="0"/>
              <a:t> and </a:t>
            </a:r>
            <a:r>
              <a:rPr lang="en-US" dirty="0" err="1" smtClean="0"/>
              <a:t>Marshosaurus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5638800" y="14478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85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Dinosaur bone microstructure is well preserved, and has been used to understand the various bone tissue types that existed in dinosaurs. </a:t>
            </a:r>
          </a:p>
          <a:p>
            <a:r>
              <a:rPr lang="en-US" dirty="0" smtClean="0"/>
              <a:t>Different parts of the skeleton, bones and </a:t>
            </a:r>
            <a:r>
              <a:rPr lang="en-US" dirty="0" err="1" smtClean="0"/>
              <a:t>crosssections</a:t>
            </a:r>
            <a:r>
              <a:rPr lang="en-US" dirty="0" smtClean="0"/>
              <a:t> can have multiple bone tissue types present. Several types of compact and </a:t>
            </a:r>
            <a:r>
              <a:rPr lang="en-US" dirty="0" err="1" smtClean="0"/>
              <a:t>cancelluos</a:t>
            </a:r>
            <a:r>
              <a:rPr lang="en-US" dirty="0" smtClean="0"/>
              <a:t> bone have been identified.</a:t>
            </a:r>
          </a:p>
          <a:p>
            <a:r>
              <a:rPr lang="en-US" dirty="0" smtClean="0"/>
              <a:t>The bone tissue types have been used to gain insight on the qualitative rate of formation and how the bones formed. </a:t>
            </a:r>
          </a:p>
          <a:p>
            <a:r>
              <a:rPr lang="en-US" dirty="0" smtClean="0"/>
              <a:t>Using EPB approach biological implications of dinosaur bones can be inferred. Ex pneumatic structures in </a:t>
            </a:r>
            <a:r>
              <a:rPr lang="en-US" dirty="0" err="1" smtClean="0"/>
              <a:t>sauropods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93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bone primarily found in the dinosaurs. Pick one type (and its subtypes), and explain the biological implications associated with the microstructure present.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14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by Chinsamy (1980s –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 smtClean="0"/>
              <a:t>Comparative changes in the ontogeny of different dinosaurs</a:t>
            </a:r>
          </a:p>
          <a:p>
            <a:pPr lvl="1"/>
            <a:r>
              <a:rPr lang="en-US" dirty="0" smtClean="0"/>
              <a:t>Extant Phylogenetic Bracketing ?– extant sharks, crocodiles, birds, non-mammalian </a:t>
            </a:r>
            <a:r>
              <a:rPr lang="en-US" dirty="0" err="1" smtClean="0"/>
              <a:t>synapsids</a:t>
            </a:r>
            <a:r>
              <a:rPr lang="en-US" dirty="0" smtClean="0"/>
              <a:t>, and pterosaur bones and teeth.</a:t>
            </a:r>
            <a:endParaRPr lang="en-US" dirty="0"/>
          </a:p>
        </p:txBody>
      </p:sp>
      <p:pic>
        <p:nvPicPr>
          <p:cNvPr id="1026" name="Picture 2" descr="http://archosaurmusings.files.wordpress.com/2009/11/epb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5000625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http://archosaurmusings.files.wordpress.com/2009/11/epb1.jpg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16593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Interesting Contemporary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Horner &amp; </a:t>
            </a:r>
            <a:r>
              <a:rPr lang="en-US" dirty="0" err="1" smtClean="0"/>
              <a:t>Padian</a:t>
            </a:r>
            <a:r>
              <a:rPr lang="en-US" dirty="0" smtClean="0"/>
              <a:t> </a:t>
            </a:r>
            <a:r>
              <a:rPr lang="en-US" dirty="0" smtClean="0"/>
              <a:t>w/ </a:t>
            </a:r>
            <a:r>
              <a:rPr lang="en-US" dirty="0" err="1" smtClean="0"/>
              <a:t>Ricqules</a:t>
            </a:r>
            <a:r>
              <a:rPr lang="en-US" dirty="0" smtClean="0"/>
              <a:t> – bone microstructure of:</a:t>
            </a:r>
          </a:p>
          <a:p>
            <a:pPr lvl="1"/>
            <a:r>
              <a:rPr lang="en-US" dirty="0" err="1" smtClean="0"/>
              <a:t>Hypacrosaurus</a:t>
            </a:r>
            <a:endParaRPr lang="en-US" dirty="0" smtClean="0"/>
          </a:p>
          <a:p>
            <a:pPr lvl="1"/>
            <a:r>
              <a:rPr lang="en-US" dirty="0" err="1" smtClean="0"/>
              <a:t>Maiasaura</a:t>
            </a:r>
            <a:r>
              <a:rPr lang="en-US" dirty="0" smtClean="0"/>
              <a:t> </a:t>
            </a:r>
            <a:r>
              <a:rPr lang="en-US" dirty="0" err="1" smtClean="0"/>
              <a:t>peeblesorum</a:t>
            </a:r>
            <a:endParaRPr lang="en-US" dirty="0" smtClean="0"/>
          </a:p>
          <a:p>
            <a:pPr lvl="1"/>
            <a:r>
              <a:rPr lang="en-US" dirty="0" err="1" smtClean="0"/>
              <a:t>Confuciusornis</a:t>
            </a:r>
            <a:endParaRPr lang="en-US" dirty="0" smtClean="0"/>
          </a:p>
          <a:p>
            <a:r>
              <a:rPr lang="en-US" dirty="0" smtClean="0"/>
              <a:t>Erickson &amp; </a:t>
            </a:r>
            <a:r>
              <a:rPr lang="en-US" dirty="0" err="1" smtClean="0"/>
              <a:t>Tumanova</a:t>
            </a:r>
            <a:endParaRPr lang="en-US" dirty="0" smtClean="0"/>
          </a:p>
          <a:p>
            <a:pPr lvl="1"/>
            <a:r>
              <a:rPr lang="en-US" dirty="0" smtClean="0"/>
              <a:t>Growth series of femora of </a:t>
            </a:r>
            <a:r>
              <a:rPr lang="en-US" dirty="0" err="1" smtClean="0"/>
              <a:t>Psittacosaurus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Rigby-Schweitzer </a:t>
            </a:r>
          </a:p>
          <a:p>
            <a:pPr lvl="1"/>
            <a:r>
              <a:rPr lang="en-US" dirty="0" smtClean="0"/>
              <a:t>Search of Biomolecules</a:t>
            </a:r>
          </a:p>
          <a:p>
            <a:r>
              <a:rPr lang="en-US" dirty="0" err="1" smtClean="0"/>
              <a:t>Rimbolt-Baly</a:t>
            </a:r>
            <a:endParaRPr lang="en-US" dirty="0" smtClean="0"/>
          </a:p>
          <a:p>
            <a:pPr lvl="1"/>
            <a:r>
              <a:rPr lang="en-US" dirty="0" smtClean="0"/>
              <a:t>Calculated daily bone depositional rates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42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21"/>
            <a:ext cx="7024744" cy="1143000"/>
          </a:xfrm>
        </p:spPr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6777317" cy="3508977"/>
          </a:xfrm>
        </p:spPr>
        <p:txBody>
          <a:bodyPr/>
          <a:lstStyle/>
          <a:p>
            <a:r>
              <a:rPr lang="en-US" dirty="0" err="1" smtClean="0"/>
              <a:t>Rensberger</a:t>
            </a:r>
            <a:r>
              <a:rPr lang="en-US" dirty="0" smtClean="0"/>
              <a:t> &amp; </a:t>
            </a:r>
            <a:r>
              <a:rPr lang="en-US" dirty="0" err="1" smtClean="0"/>
              <a:t>Watabe</a:t>
            </a:r>
            <a:r>
              <a:rPr lang="en-US" dirty="0" smtClean="0"/>
              <a:t> (2000) – collagen fibers and </a:t>
            </a:r>
            <a:r>
              <a:rPr lang="en-US" dirty="0" err="1" smtClean="0"/>
              <a:t>canaliculi</a:t>
            </a:r>
            <a:r>
              <a:rPr lang="en-US" dirty="0" smtClean="0"/>
              <a:t> are differently organized in different dinosaur lineages:</a:t>
            </a:r>
          </a:p>
          <a:p>
            <a:pPr lvl="1"/>
            <a:r>
              <a:rPr lang="en-US" dirty="0" err="1" smtClean="0"/>
              <a:t>Ornithomimid</a:t>
            </a:r>
            <a:r>
              <a:rPr lang="en-US" dirty="0" smtClean="0"/>
              <a:t> – arrangement similar to birds</a:t>
            </a:r>
          </a:p>
          <a:p>
            <a:pPr lvl="1"/>
            <a:r>
              <a:rPr lang="en-US" dirty="0" err="1" smtClean="0"/>
              <a:t>Ornithiscian</a:t>
            </a:r>
            <a:r>
              <a:rPr lang="en-US" dirty="0" smtClean="0"/>
              <a:t> – similar to mammals</a:t>
            </a:r>
          </a:p>
          <a:p>
            <a:r>
              <a:rPr lang="en-US" dirty="0" smtClean="0"/>
              <a:t>Chinsamy – highly variable orientation due to age, rate, and sectioning of bone</a:t>
            </a:r>
          </a:p>
          <a:p>
            <a:pPr lvl="1"/>
            <a:r>
              <a:rPr lang="en-US" dirty="0" smtClean="0"/>
              <a:t>Need more extant research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scienceblogs.com/tetrapodzoology/upload/2007/04/ornithomimi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5829"/>
            <a:ext cx="2381250" cy="288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http://scienceblogs.com/tetrapodzoology/upload/2007/04/ornithomimid.jpg</a:t>
            </a:r>
            <a:endParaRPr lang="en-US" sz="800" dirty="0"/>
          </a:p>
        </p:txBody>
      </p:sp>
      <p:pic>
        <p:nvPicPr>
          <p:cNvPr id="2052" name="Picture 4" descr="http://www.ucmp.berkeley.edu/diapsids/ornithischia/parasaurolophu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14255"/>
            <a:ext cx="3962400" cy="2162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62250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5"/>
              </a:rPr>
              <a:t>http://www.ucmp.berkeley.edu/diapsids/ornithischia/parasaurolophus.gif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5803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Types of Bone in Dinosauria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Compact (cortical)</a:t>
            </a:r>
          </a:p>
          <a:p>
            <a:pPr lvl="1"/>
            <a:r>
              <a:rPr lang="en-US" dirty="0" smtClean="0"/>
              <a:t>Primary periosteal bone</a:t>
            </a:r>
          </a:p>
          <a:p>
            <a:pPr lvl="1"/>
            <a:r>
              <a:rPr lang="en-US" dirty="0" err="1" smtClean="0"/>
              <a:t>Accretionary</a:t>
            </a:r>
            <a:endParaRPr lang="en-US" dirty="0" smtClean="0"/>
          </a:p>
          <a:p>
            <a:pPr lvl="1"/>
            <a:r>
              <a:rPr lang="en-US" dirty="0" smtClean="0"/>
              <a:t>Haversian bone</a:t>
            </a:r>
          </a:p>
          <a:p>
            <a:pPr lvl="1"/>
            <a:r>
              <a:rPr lang="en-US" dirty="0" err="1" smtClean="0"/>
              <a:t>Metaplastic</a:t>
            </a:r>
            <a:r>
              <a:rPr lang="en-US" dirty="0" smtClean="0"/>
              <a:t> bone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err="1" smtClean="0"/>
              <a:t>Cancellous</a:t>
            </a:r>
            <a:r>
              <a:rPr lang="en-US" dirty="0" smtClean="0"/>
              <a:t> (spongy)</a:t>
            </a:r>
          </a:p>
          <a:p>
            <a:pPr lvl="1"/>
            <a:r>
              <a:rPr lang="en-US" dirty="0" err="1" smtClean="0"/>
              <a:t>Endochondral</a:t>
            </a:r>
            <a:r>
              <a:rPr lang="en-US" dirty="0" smtClean="0"/>
              <a:t> primary</a:t>
            </a:r>
          </a:p>
          <a:p>
            <a:pPr lvl="1"/>
            <a:r>
              <a:rPr lang="en-US" dirty="0" smtClean="0"/>
              <a:t>Secondary reconstructed</a:t>
            </a:r>
          </a:p>
          <a:p>
            <a:pPr lvl="1"/>
            <a:r>
              <a:rPr lang="en-US" dirty="0" smtClean="0"/>
              <a:t>Dental </a:t>
            </a:r>
          </a:p>
          <a:p>
            <a:pPr lvl="1"/>
            <a:r>
              <a:rPr lang="en-US" dirty="0" smtClean="0"/>
              <a:t>Cavernous</a:t>
            </a:r>
          </a:p>
          <a:p>
            <a:pPr lvl="1"/>
            <a:r>
              <a:rPr lang="en-US" dirty="0" smtClean="0"/>
              <a:t>Flat bone - diplo</a:t>
            </a:r>
            <a:r>
              <a:rPr lang="az-Cyrl-AZ" dirty="0" smtClean="0"/>
              <a:t>ё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879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53" y="228600"/>
            <a:ext cx="7024744" cy="1143000"/>
          </a:xfrm>
        </p:spPr>
        <p:txBody>
          <a:bodyPr/>
          <a:lstStyle/>
          <a:p>
            <a:r>
              <a:rPr lang="en-US" dirty="0" smtClean="0"/>
              <a:t>Compact Bone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Channels house blood vessels and connective tissue</a:t>
            </a:r>
          </a:p>
          <a:p>
            <a:pPr lvl="1"/>
            <a:r>
              <a:rPr lang="en-US" dirty="0" err="1" smtClean="0"/>
              <a:t>Starck</a:t>
            </a:r>
            <a:r>
              <a:rPr lang="en-US" dirty="0" smtClean="0"/>
              <a:t> and Chinsamy (2002) – only 20% of channels occupied by blood vessels.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1722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4.1</a:t>
            </a:r>
          </a:p>
        </p:txBody>
      </p:sp>
      <p:pic>
        <p:nvPicPr>
          <p:cNvPr id="7170" name="Picture 2" descr="C:\Users\Aaron\Desktop\Bone pictures\Fig 4.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20" y="3147862"/>
            <a:ext cx="4067810" cy="3040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5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Dinosaur Zonal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3776472" cy="3977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Ricqles</a:t>
            </a:r>
            <a:r>
              <a:rPr lang="en-US" dirty="0" smtClean="0"/>
              <a:t> (1974, 76) – fibrolamellar with secondary haversian reconstruction</a:t>
            </a:r>
          </a:p>
          <a:p>
            <a:r>
              <a:rPr lang="en-US" dirty="0" smtClean="0"/>
              <a:t>Campbell (1966) – described annulate structures in cortical dinosaur bone</a:t>
            </a:r>
          </a:p>
          <a:p>
            <a:r>
              <a:rPr lang="en-US" dirty="0" smtClean="0"/>
              <a:t>Robin Reid (1981)- lamellar-zonal bone in pelvis of sauropod - widespread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7423" y="609563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4.3</a:t>
            </a:r>
            <a:endParaRPr lang="en-US" dirty="0"/>
          </a:p>
        </p:txBody>
      </p:sp>
      <p:pic>
        <p:nvPicPr>
          <p:cNvPr id="6146" name="Picture 2" descr="C:\Users\Aaron\Desktop\Bone pictures\Fig 4.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94703"/>
            <a:ext cx="2377736" cy="579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27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3780</TotalTime>
  <Words>2047</Words>
  <Application>Microsoft Office PowerPoint</Application>
  <PresentationFormat>On-screen Show (4:3)</PresentationFormat>
  <Paragraphs>231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Austin</vt:lpstr>
      <vt:lpstr>Inside Dinosaur Bones</vt:lpstr>
      <vt:lpstr>Dinosaur Bone Timeline</vt:lpstr>
      <vt:lpstr>Microstructure Timeline</vt:lpstr>
      <vt:lpstr>Work by Chinsamy (1980s – )</vt:lpstr>
      <vt:lpstr>Interesting Contemporary Studies</vt:lpstr>
      <vt:lpstr>Controversy</vt:lpstr>
      <vt:lpstr>Types of Bone in Dinosauria</vt:lpstr>
      <vt:lpstr>Compact Bone Tissues</vt:lpstr>
      <vt:lpstr>Dinosaur Zonal Bone</vt:lpstr>
      <vt:lpstr>Zonal Bone Structure</vt:lpstr>
      <vt:lpstr>Sexual Maturity</vt:lpstr>
      <vt:lpstr>Caution</vt:lpstr>
      <vt:lpstr>Skeletochronology</vt:lpstr>
      <vt:lpstr>Sexual Dimorphisms</vt:lpstr>
      <vt:lpstr>Outer Circumferential Layer</vt:lpstr>
      <vt:lpstr>Haversian Bone</vt:lpstr>
      <vt:lpstr>Secondary Reconstruction</vt:lpstr>
      <vt:lpstr>Inner Circumferential Layer</vt:lpstr>
      <vt:lpstr>Compacted Coarse Cancellous Bone</vt:lpstr>
      <vt:lpstr>Compacted Fine Cancellous Bone</vt:lpstr>
      <vt:lpstr>Summary of Compacta</vt:lpstr>
      <vt:lpstr>Cancellous Bone in Dinosaurs</vt:lpstr>
      <vt:lpstr>Cancellous Bone: Endochondral Bone</vt:lpstr>
      <vt:lpstr>Cancellous Bone: Secondary</vt:lpstr>
      <vt:lpstr>Other Bone Types: Metaplastic</vt:lpstr>
      <vt:lpstr>Other Bones: Osteoderms</vt:lpstr>
      <vt:lpstr>Other Bones: Osteoderms</vt:lpstr>
      <vt:lpstr>Pathological Bone</vt:lpstr>
      <vt:lpstr>Pathological Bone</vt:lpstr>
      <vt:lpstr>Cavernous Bone</vt:lpstr>
      <vt:lpstr>Dental Bone</vt:lpstr>
      <vt:lpstr>Conclusion</vt:lpstr>
      <vt:lpstr>Question: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Dinosaur Bones</dc:title>
  <dc:creator>Aaron Gilmore</dc:creator>
  <cp:lastModifiedBy>Rega</cp:lastModifiedBy>
  <cp:revision>34</cp:revision>
  <dcterms:created xsi:type="dcterms:W3CDTF">2011-02-20T18:32:26Z</dcterms:created>
  <dcterms:modified xsi:type="dcterms:W3CDTF">2011-02-27T02:46:32Z</dcterms:modified>
</cp:coreProperties>
</file>